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74" r:id="rId2"/>
    <p:sldId id="279" r:id="rId3"/>
    <p:sldId id="280" r:id="rId4"/>
    <p:sldId id="281" r:id="rId5"/>
    <p:sldId id="283" r:id="rId6"/>
    <p:sldId id="284" r:id="rId7"/>
    <p:sldId id="286" r:id="rId8"/>
    <p:sldId id="285" r:id="rId9"/>
    <p:sldId id="287" r:id="rId10"/>
    <p:sldId id="288" r:id="rId11"/>
    <p:sldId id="289" r:id="rId12"/>
    <p:sldId id="290" r:id="rId13"/>
    <p:sldId id="291" r:id="rId14"/>
    <p:sldId id="292" r:id="rId15"/>
    <p:sldId id="293" r:id="rId16"/>
    <p:sldId id="294" r:id="rId17"/>
    <p:sldId id="299" r:id="rId18"/>
    <p:sldId id="302" r:id="rId19"/>
    <p:sldId id="266" r:id="rId2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DEF8217-6109-47C9-A593-D41B89832230}" type="datetimeFigureOut">
              <a:rPr lang="en-IE"/>
              <a:pPr>
                <a:defRPr/>
              </a:pPr>
              <a:t>18/03/2015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IE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IE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86C427F-B2B3-4A20-9BB4-C047B0F9EAEE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E" smtClean="0"/>
          </a:p>
        </p:txBody>
      </p:sp>
      <p:sp>
        <p:nvSpPr>
          <p:cNvPr id="16387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0" hangingPunct="0"/>
            <a:fld id="{80366F4B-5CCF-4C4B-B41A-5218343B6D44}" type="slidenum">
              <a:rPr lang="en-US" sz="1200">
                <a:latin typeface="Verdana" pitchFamily="34" charset="0"/>
              </a:rPr>
              <a:pPr algn="r" eaLnBrk="0" hangingPunct="0"/>
              <a:t>2</a:t>
            </a:fld>
            <a:endParaRPr lang="en-US" sz="1200">
              <a:latin typeface="Verdana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DAEA358-D0B7-4121-B1BB-197C7368B715}" type="slidenum">
              <a:rPr lang="en-US" altLang="en-US" smtClean="0">
                <a:latin typeface="Times New Roman" pitchFamily="18" charset="0"/>
                <a:cs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US" altLang="en-US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IE" altLang="en-US" smtClean="0"/>
          </a:p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8BFBC5-4A74-454E-817D-0C50C1B3DD08}" type="datetimeFigureOut">
              <a:rPr lang="en-IE"/>
              <a:pPr>
                <a:defRPr/>
              </a:pPr>
              <a:t>18/03/2015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8F9A5D-356E-4B50-BE43-4E7B9A84F412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A9334E-CD19-4855-9AF8-B532404CEA24}" type="datetimeFigureOut">
              <a:rPr lang="en-IE"/>
              <a:pPr>
                <a:defRPr/>
              </a:pPr>
              <a:t>18/03/2015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E68542-3960-4B1D-BCB2-6C463D0B4C4F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E27FCC-3965-4954-9CA8-E56E639189F8}" type="datetimeFigureOut">
              <a:rPr lang="en-IE"/>
              <a:pPr>
                <a:defRPr/>
              </a:pPr>
              <a:t>18/03/2015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3DCC78-6DDE-41B3-8660-E783EB10AB66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721630-878A-4381-A81E-06378E7C65D5}" type="datetimeFigureOut">
              <a:rPr lang="en-IE"/>
              <a:pPr>
                <a:defRPr/>
              </a:pPr>
              <a:t>18/03/2015</a:t>
            </a:fld>
            <a:endParaRPr lang="en-I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2B9F01-F736-4287-89F2-E4B6DEC67118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96C7BF-CA0C-4B2E-9908-45E36341DE3E}" type="datetimeFigureOut">
              <a:rPr lang="en-IE"/>
              <a:pPr>
                <a:defRPr/>
              </a:pPr>
              <a:t>18/03/2015</a:t>
            </a:fld>
            <a:endParaRPr lang="en-IE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A5B703-1485-42E5-94F1-9A2FEB7D3995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BF7389-C6BD-4DFB-B6E5-C2CF62A139B3}" type="datetimeFigureOut">
              <a:rPr lang="en-IE"/>
              <a:pPr>
                <a:defRPr/>
              </a:pPr>
              <a:t>18/03/2015</a:t>
            </a:fld>
            <a:endParaRPr lang="en-IE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FEA1FE-7A18-4149-9D88-57E85CE103BD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715BE4-FBBA-486C-BDC5-330864F64489}" type="datetimeFigureOut">
              <a:rPr lang="en-IE"/>
              <a:pPr>
                <a:defRPr/>
              </a:pPr>
              <a:t>18/03/2015</a:t>
            </a:fld>
            <a:endParaRPr lang="en-IE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0D6AF6-C806-46CA-8F4C-025FD06FFB9E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D69E7-CEEB-4110-BC6C-CF23A1EA73C9}" type="datetimeFigureOut">
              <a:rPr lang="en-IE"/>
              <a:pPr>
                <a:defRPr/>
              </a:pPr>
              <a:t>18/03/2015</a:t>
            </a:fld>
            <a:endParaRPr lang="en-I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F8F790-6552-4FE6-88D4-8DA3CD1235CF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E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EDA1D3-5EA3-46A4-87F0-F7854510BA18}" type="datetimeFigureOut">
              <a:rPr lang="en-IE"/>
              <a:pPr>
                <a:defRPr/>
              </a:pPr>
              <a:t>18/03/2015</a:t>
            </a:fld>
            <a:endParaRPr lang="en-I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632E98-FF03-41DC-A52D-1C03C3ABE766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77BC3C-21E6-48CB-93F1-734E64454950}" type="datetimeFigureOut">
              <a:rPr lang="en-IE"/>
              <a:pPr>
                <a:defRPr/>
              </a:pPr>
              <a:t>18/03/2015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83B0A4-45E3-4930-A09A-444110860ED2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66BDE4-FA61-447D-B23B-B063CB23ED8C}" type="datetimeFigureOut">
              <a:rPr lang="en-IE"/>
              <a:pPr>
                <a:defRPr/>
              </a:pPr>
              <a:t>18/03/2015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203C9C-CD60-4C98-9127-BFC635087BC8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IE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BC62C58-5BDF-4BEC-A215-D1013EE6AFD8}" type="datetimeFigureOut">
              <a:rPr lang="en-IE"/>
              <a:pPr>
                <a:defRPr/>
              </a:pPr>
              <a:t>18/03/2015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9C7FF9A-BFD6-460B-B5CF-FFAED492321D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ctrTitle" idx="4294967295"/>
          </p:nvPr>
        </p:nvSpPr>
        <p:spPr>
          <a:xfrm>
            <a:off x="250825" y="2420938"/>
            <a:ext cx="8604250" cy="3527425"/>
          </a:xfrm>
        </p:spPr>
        <p:txBody>
          <a:bodyPr anchor="b"/>
          <a:lstStyle/>
          <a:p>
            <a:r>
              <a:rPr lang="en-IE" sz="3600" b="1" smtClean="0"/>
              <a:t/>
            </a:r>
            <a:br>
              <a:rPr lang="en-IE" sz="3600" b="1" smtClean="0"/>
            </a:br>
            <a:r>
              <a:rPr lang="en-IE" sz="5400" b="1" smtClean="0"/>
              <a:t>Community &amp; Day services </a:t>
            </a:r>
            <a:br>
              <a:rPr lang="en-IE" sz="5400" b="1" smtClean="0"/>
            </a:br>
            <a:r>
              <a:rPr lang="en-IE" sz="5400" b="1" smtClean="0"/>
              <a:t>Open Day </a:t>
            </a:r>
            <a:br>
              <a:rPr lang="en-IE" sz="5400" b="1" smtClean="0"/>
            </a:br>
            <a:r>
              <a:rPr lang="en-IE" sz="5400" b="1" smtClean="0"/>
              <a:t>2015</a:t>
            </a:r>
            <a:br>
              <a:rPr lang="en-IE" sz="5400" b="1" smtClean="0"/>
            </a:br>
            <a:r>
              <a:rPr lang="en-IE" sz="5400" b="1" smtClean="0"/>
              <a:t/>
            </a:r>
            <a:br>
              <a:rPr lang="en-IE" sz="5400" b="1" smtClean="0"/>
            </a:br>
            <a:r>
              <a:rPr lang="en-IE" sz="5400" b="1" smtClean="0"/>
              <a:t>WELCOME</a:t>
            </a:r>
            <a:br>
              <a:rPr lang="en-IE" sz="5400" b="1" smtClean="0"/>
            </a:br>
            <a:r>
              <a:rPr lang="en-IE" sz="5400" b="1" smtClean="0"/>
              <a:t/>
            </a:r>
            <a:br>
              <a:rPr lang="en-IE" sz="5400" b="1" smtClean="0"/>
            </a:br>
            <a:endParaRPr lang="ga-IE" sz="5400" b="1" smtClean="0"/>
          </a:p>
        </p:txBody>
      </p:sp>
      <p:sp>
        <p:nvSpPr>
          <p:cNvPr id="14338" name="TextBox 2"/>
          <p:cNvSpPr txBox="1">
            <a:spLocks noChangeArrowheads="1"/>
          </p:cNvSpPr>
          <p:nvPr/>
        </p:nvSpPr>
        <p:spPr bwMode="auto">
          <a:xfrm>
            <a:off x="1116013" y="3573463"/>
            <a:ext cx="68421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IE">
                <a:latin typeface="Verdana" pitchFamily="34" charset="0"/>
                <a:cs typeface="Arial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ctrTitle" idx="4294967295"/>
          </p:nvPr>
        </p:nvSpPr>
        <p:spPr>
          <a:xfrm>
            <a:off x="323850" y="476250"/>
            <a:ext cx="8431213" cy="1512888"/>
          </a:xfrm>
        </p:spPr>
        <p:txBody>
          <a:bodyPr anchor="b"/>
          <a:lstStyle/>
          <a:p>
            <a:r>
              <a:rPr lang="en-IE" sz="3600" b="1" smtClean="0"/>
              <a:t>Community and Day Services </a:t>
            </a:r>
            <a:br>
              <a:rPr lang="en-IE" sz="3600" b="1" smtClean="0"/>
            </a:br>
            <a:r>
              <a:rPr lang="en-IE" sz="3600" b="1" smtClean="0"/>
              <a:t> </a:t>
            </a:r>
            <a:endParaRPr lang="ga-IE" sz="3600" b="1" smtClean="0"/>
          </a:p>
        </p:txBody>
      </p:sp>
      <p:sp>
        <p:nvSpPr>
          <p:cNvPr id="15362" name="Subtitle 2"/>
          <p:cNvSpPr>
            <a:spLocks noGrp="1"/>
          </p:cNvSpPr>
          <p:nvPr>
            <p:ph type="subTitle" idx="4294967295"/>
          </p:nvPr>
        </p:nvSpPr>
        <p:spPr>
          <a:xfrm>
            <a:off x="1366838" y="1196975"/>
            <a:ext cx="7777162" cy="4176713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endParaRPr lang="en-IE" sz="2700" smtClean="0">
              <a:latin typeface="Arial" charset="0"/>
            </a:endParaRPr>
          </a:p>
          <a:p>
            <a:pPr marL="0" indent="0">
              <a:buFont typeface="Wingdings" pitchFamily="2" charset="2"/>
              <a:buChar char="Ø"/>
            </a:pPr>
            <a:endParaRPr lang="en-IE" sz="2700" smtClean="0">
              <a:latin typeface="Arial" charset="0"/>
            </a:endParaRPr>
          </a:p>
          <a:p>
            <a:pPr marL="0" indent="0">
              <a:buFont typeface="Wingdings" pitchFamily="2" charset="2"/>
              <a:buChar char="Ø"/>
            </a:pPr>
            <a:r>
              <a:rPr lang="en-IE" sz="2700" smtClean="0">
                <a:latin typeface="Arial" charset="0"/>
              </a:rPr>
              <a:t>Our services – What we do ?</a:t>
            </a:r>
          </a:p>
          <a:p>
            <a:pPr marL="0" indent="0">
              <a:buFont typeface="Arial" charset="0"/>
              <a:buNone/>
            </a:pPr>
            <a:endParaRPr lang="en-IE" sz="2700" smtClean="0">
              <a:latin typeface="Arial" charset="0"/>
            </a:endParaRPr>
          </a:p>
          <a:p>
            <a:pPr marL="0" indent="0">
              <a:buFont typeface="Wingdings" pitchFamily="2" charset="2"/>
              <a:buChar char="Ø"/>
            </a:pPr>
            <a:r>
              <a:rPr lang="en-IE" sz="2700" smtClean="0">
                <a:latin typeface="Arial" charset="0"/>
              </a:rPr>
              <a:t>The Team– Who does what ?</a:t>
            </a:r>
          </a:p>
          <a:p>
            <a:pPr marL="0" indent="0">
              <a:buFont typeface="Wingdings" pitchFamily="2" charset="2"/>
              <a:buChar char="Ø"/>
            </a:pPr>
            <a:endParaRPr lang="en-IE" sz="2700" smtClean="0">
              <a:latin typeface="Arial" charset="0"/>
            </a:endParaRPr>
          </a:p>
          <a:p>
            <a:pPr marL="0" indent="0">
              <a:buFont typeface="Wingdings" pitchFamily="2" charset="2"/>
              <a:buChar char="Ø"/>
            </a:pPr>
            <a:r>
              <a:rPr lang="en-IE" sz="2700" smtClean="0">
                <a:latin typeface="Arial" charset="0"/>
              </a:rPr>
              <a:t>Our Partnerships</a:t>
            </a:r>
          </a:p>
          <a:p>
            <a:pPr marL="0" indent="0">
              <a:buFont typeface="Wingdings" pitchFamily="2" charset="2"/>
              <a:buChar char="Ø"/>
            </a:pPr>
            <a:endParaRPr lang="en-IE" sz="2700" smtClean="0">
              <a:latin typeface="Arial" charset="0"/>
            </a:endParaRPr>
          </a:p>
          <a:p>
            <a:pPr marL="0" indent="0">
              <a:buFont typeface="Wingdings" pitchFamily="2" charset="2"/>
              <a:buChar char="Ø"/>
            </a:pPr>
            <a:r>
              <a:rPr lang="en-IE" sz="2700" smtClean="0">
                <a:latin typeface="Arial" charset="0"/>
              </a:rPr>
              <a:t> Clients talks- What our clients have to say </a:t>
            </a:r>
          </a:p>
          <a:p>
            <a:pPr marL="0" indent="0">
              <a:buFont typeface="Arial" charset="0"/>
              <a:buNone/>
            </a:pPr>
            <a:endParaRPr lang="en-IE" sz="2700" smtClean="0">
              <a:latin typeface="Arial" charset="0"/>
            </a:endParaRPr>
          </a:p>
          <a:p>
            <a:pPr marL="0" indent="0"/>
            <a:endParaRPr lang="en-IE" sz="2700" smtClean="0">
              <a:latin typeface="Arial" charset="0"/>
            </a:endParaRPr>
          </a:p>
          <a:p>
            <a:pPr marL="0" indent="0" algn="ctr">
              <a:buFont typeface="Arial" charset="0"/>
              <a:buNone/>
            </a:pPr>
            <a:endParaRPr lang="en-IE" sz="2700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ubtitle 2"/>
          <p:cNvSpPr>
            <a:spLocks noGrp="1"/>
          </p:cNvSpPr>
          <p:nvPr>
            <p:ph type="subTitle" idx="4294967295"/>
          </p:nvPr>
        </p:nvSpPr>
        <p:spPr>
          <a:xfrm>
            <a:off x="1187450" y="1700213"/>
            <a:ext cx="7777163" cy="4176712"/>
          </a:xfrm>
        </p:spPr>
        <p:txBody>
          <a:bodyPr/>
          <a:lstStyle/>
          <a:p>
            <a:pPr marL="0" indent="0" eaLnBrk="1" fontAlgn="t" hangingPunct="1">
              <a:lnSpc>
                <a:spcPct val="90000"/>
              </a:lnSpc>
              <a:buFont typeface="Wingdings" pitchFamily="2" charset="2"/>
              <a:buChar char="Ø"/>
            </a:pPr>
            <a:endParaRPr lang="en-GB" sz="1500" dirty="0" smtClean="0">
              <a:latin typeface="Arial" charset="0"/>
            </a:endParaRPr>
          </a:p>
          <a:p>
            <a:pPr marL="0" indent="0" eaLnBrk="1" fontAlgn="t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GB" sz="1500" dirty="0" smtClean="0">
                <a:latin typeface="Arial" charset="0"/>
              </a:rPr>
              <a:t>Outreach/Prisons &amp; Community</a:t>
            </a:r>
          </a:p>
          <a:p>
            <a:pPr marL="0" indent="0" eaLnBrk="1" fontAlgn="t" hangingPunct="1">
              <a:lnSpc>
                <a:spcPct val="90000"/>
              </a:lnSpc>
              <a:buFont typeface="Wingdings" pitchFamily="2" charset="2"/>
              <a:buChar char="Ø"/>
            </a:pPr>
            <a:endParaRPr lang="en-GB" sz="1500" dirty="0" smtClean="0">
              <a:latin typeface="Arial" charset="0"/>
            </a:endParaRPr>
          </a:p>
          <a:p>
            <a:pPr marL="0" indent="0" eaLnBrk="1" fontAlgn="t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GB" sz="1500" dirty="0" smtClean="0"/>
              <a:t>CRAFT Community Reinforcement and Family Therapy</a:t>
            </a:r>
            <a:endParaRPr lang="en-IE" sz="1500" dirty="0" smtClean="0">
              <a:latin typeface="Arial" charset="0"/>
            </a:endParaRPr>
          </a:p>
          <a:p>
            <a:pPr marL="0" indent="0" eaLnBrk="1" fontAlgn="t" hangingPunct="1">
              <a:lnSpc>
                <a:spcPct val="90000"/>
              </a:lnSpc>
              <a:buFont typeface="Wingdings" pitchFamily="2" charset="2"/>
              <a:buChar char="Ø"/>
            </a:pPr>
            <a:endParaRPr lang="en-GB" sz="1500" dirty="0" smtClean="0">
              <a:latin typeface="Arial" charset="0"/>
            </a:endParaRPr>
          </a:p>
          <a:p>
            <a:pPr marL="0" indent="0" eaLnBrk="1" fontAlgn="t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GB" sz="1500" dirty="0" smtClean="0">
                <a:latin typeface="Arial" charset="0"/>
              </a:rPr>
              <a:t>Drug Free Day Programme /Aftercare </a:t>
            </a:r>
          </a:p>
          <a:p>
            <a:pPr marL="0" indent="0" eaLnBrk="1" fontAlgn="t" hangingPunct="1">
              <a:lnSpc>
                <a:spcPct val="90000"/>
              </a:lnSpc>
              <a:buFont typeface="Wingdings" pitchFamily="2" charset="2"/>
              <a:buChar char="Ø"/>
            </a:pPr>
            <a:endParaRPr lang="en-IE" sz="1500" dirty="0" smtClean="0">
              <a:latin typeface="Arial" charset="0"/>
            </a:endParaRPr>
          </a:p>
          <a:p>
            <a:pPr marL="0" indent="0" eaLnBrk="1" fontAlgn="t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GB" sz="1500" dirty="0" smtClean="0">
                <a:latin typeface="Arial" charset="0"/>
              </a:rPr>
              <a:t>Stabilisation: Welcome Programme</a:t>
            </a:r>
          </a:p>
          <a:p>
            <a:pPr marL="0" indent="0" eaLnBrk="1" fontAlgn="t" hangingPunct="1">
              <a:lnSpc>
                <a:spcPct val="90000"/>
              </a:lnSpc>
              <a:buFont typeface="Wingdings" pitchFamily="2" charset="2"/>
              <a:buChar char="Ø"/>
            </a:pPr>
            <a:endParaRPr lang="en-GB" sz="1500" dirty="0" smtClean="0">
              <a:latin typeface="Arial" charset="0"/>
            </a:endParaRPr>
          </a:p>
          <a:p>
            <a:pPr marL="0" indent="0" eaLnBrk="1" fontAlgn="t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GB" sz="1500" dirty="0" smtClean="0">
                <a:latin typeface="Arial" charset="0"/>
              </a:rPr>
              <a:t>Community Detox</a:t>
            </a:r>
          </a:p>
          <a:p>
            <a:pPr marL="0" indent="0" eaLnBrk="1" fontAlgn="t" hangingPunct="1">
              <a:lnSpc>
                <a:spcPct val="90000"/>
              </a:lnSpc>
              <a:buFont typeface="Wingdings" pitchFamily="2" charset="2"/>
              <a:buChar char="Ø"/>
            </a:pPr>
            <a:endParaRPr lang="en-IE" sz="1500" dirty="0" smtClean="0">
              <a:latin typeface="Arial" charset="0"/>
            </a:endParaRPr>
          </a:p>
          <a:p>
            <a:pPr marL="0" indent="0" eaLnBrk="1" fontAlgn="t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GB" sz="1500" dirty="0" smtClean="0">
                <a:latin typeface="Arial" charset="0"/>
              </a:rPr>
              <a:t>Contingency Management</a:t>
            </a:r>
          </a:p>
          <a:p>
            <a:pPr marL="0" indent="0" eaLnBrk="1" fontAlgn="t" hangingPunct="1">
              <a:lnSpc>
                <a:spcPct val="90000"/>
              </a:lnSpc>
              <a:buFont typeface="Wingdings" pitchFamily="2" charset="2"/>
              <a:buChar char="Ø"/>
            </a:pPr>
            <a:endParaRPr lang="en-GB" sz="1500" dirty="0" smtClean="0">
              <a:latin typeface="Arial" charset="0"/>
            </a:endParaRPr>
          </a:p>
          <a:p>
            <a:pPr marL="0" indent="0" eaLnBrk="1" fontAlgn="t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GB" sz="1500" dirty="0" smtClean="0">
                <a:latin typeface="Arial" charset="0"/>
              </a:rPr>
              <a:t>Cannabis Programme</a:t>
            </a:r>
          </a:p>
          <a:p>
            <a:pPr marL="0" indent="0" eaLnBrk="1" fontAlgn="t" hangingPunct="1">
              <a:lnSpc>
                <a:spcPct val="90000"/>
              </a:lnSpc>
              <a:buFont typeface="Wingdings" pitchFamily="2" charset="2"/>
              <a:buChar char="Ø"/>
            </a:pPr>
            <a:endParaRPr lang="en-GB" sz="1500" dirty="0" smtClean="0">
              <a:latin typeface="Arial" charset="0"/>
            </a:endParaRPr>
          </a:p>
          <a:p>
            <a:pPr marL="0" indent="0" eaLnBrk="1" fontAlgn="t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GB" sz="1500" dirty="0" smtClean="0">
                <a:latin typeface="Arial" charset="0"/>
              </a:rPr>
              <a:t>Drop In  </a:t>
            </a:r>
          </a:p>
          <a:p>
            <a:pPr marL="0" indent="0" eaLnBrk="1" fontAlgn="t" hangingPunct="1">
              <a:lnSpc>
                <a:spcPct val="90000"/>
              </a:lnSpc>
              <a:buFont typeface="Wingdings" pitchFamily="2" charset="2"/>
              <a:buChar char="Ø"/>
            </a:pPr>
            <a:endParaRPr lang="en-GB" sz="1500" dirty="0" smtClean="0">
              <a:latin typeface="Arial" charset="0"/>
            </a:endParaRPr>
          </a:p>
          <a:p>
            <a:pPr marL="0" indent="0" eaLnBrk="1" fontAlgn="t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GB" sz="1500" dirty="0" smtClean="0">
                <a:latin typeface="Arial" charset="0"/>
              </a:rPr>
              <a:t>Counselling </a:t>
            </a:r>
          </a:p>
        </p:txBody>
      </p:sp>
      <p:sp>
        <p:nvSpPr>
          <p:cNvPr id="17410" name="Rectangle 3"/>
          <p:cNvSpPr>
            <a:spLocks noChangeArrowheads="1"/>
          </p:cNvSpPr>
          <p:nvPr/>
        </p:nvSpPr>
        <p:spPr bwMode="auto">
          <a:xfrm>
            <a:off x="1908175" y="333375"/>
            <a:ext cx="5472113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IE" sz="2800" b="1">
                <a:solidFill>
                  <a:schemeClr val="tx2"/>
                </a:solidFill>
                <a:cs typeface="Arial" charset="0"/>
              </a:rPr>
              <a:t>Community &amp; Day services</a:t>
            </a:r>
          </a:p>
          <a:p>
            <a:pPr algn="ctr"/>
            <a:r>
              <a:rPr lang="en-IE" sz="2800" b="1" u="sng">
                <a:solidFill>
                  <a:schemeClr val="tx2"/>
                </a:solidFill>
                <a:cs typeface="Arial" charset="0"/>
              </a:rPr>
              <a:t>What we do.</a:t>
            </a:r>
            <a:endParaRPr lang="en-IE" sz="2800" u="sng">
              <a:solidFill>
                <a:schemeClr val="tx2"/>
              </a:solidFill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ctrTitle" idx="4294967295"/>
          </p:nvPr>
        </p:nvSpPr>
        <p:spPr>
          <a:xfrm>
            <a:off x="971550" y="981075"/>
            <a:ext cx="7239000" cy="1152525"/>
          </a:xfrm>
        </p:spPr>
        <p:txBody>
          <a:bodyPr anchor="b"/>
          <a:lstStyle/>
          <a:p>
            <a:r>
              <a:rPr lang="en-IE" sz="3600" b="1" smtClean="0"/>
              <a:t>Community &amp; Day services</a:t>
            </a:r>
            <a:r>
              <a:rPr lang="ga-IE" sz="3600" b="1" smtClean="0"/>
              <a:t> </a:t>
            </a:r>
            <a:r>
              <a:rPr lang="en-IE" sz="3600" b="1" smtClean="0"/>
              <a:t/>
            </a:r>
            <a:br>
              <a:rPr lang="en-IE" sz="3600" b="1" smtClean="0"/>
            </a:br>
            <a:r>
              <a:rPr lang="en-IE" sz="3600" b="1" u="sng" smtClean="0"/>
              <a:t>Outreach</a:t>
            </a:r>
            <a:r>
              <a:rPr lang="en-IE" sz="3600" b="1" smtClean="0"/>
              <a:t/>
            </a:r>
            <a:br>
              <a:rPr lang="en-IE" sz="3600" b="1" smtClean="0"/>
            </a:br>
            <a:r>
              <a:rPr lang="en-IE" sz="3600" b="1" smtClean="0"/>
              <a:t/>
            </a:r>
            <a:br>
              <a:rPr lang="en-IE" sz="3600" b="1" smtClean="0"/>
            </a:br>
            <a:endParaRPr lang="en-IE" sz="3600" smtClean="0"/>
          </a:p>
        </p:txBody>
      </p:sp>
      <p:sp>
        <p:nvSpPr>
          <p:cNvPr id="18434" name="Subtitle 2"/>
          <p:cNvSpPr>
            <a:spLocks noGrp="1"/>
          </p:cNvSpPr>
          <p:nvPr>
            <p:ph type="subTitle" idx="4294967295"/>
          </p:nvPr>
        </p:nvSpPr>
        <p:spPr>
          <a:xfrm>
            <a:off x="1187450" y="1557338"/>
            <a:ext cx="7239000" cy="4392612"/>
          </a:xfrm>
        </p:spPr>
        <p:txBody>
          <a:bodyPr/>
          <a:lstStyle/>
          <a:p>
            <a:pPr marL="0" indent="0" eaLnBrk="1" fontAlgn="t" hangingPunct="1">
              <a:buFont typeface="Wingdings" pitchFamily="2" charset="2"/>
              <a:buChar char="q"/>
            </a:pPr>
            <a:r>
              <a:rPr lang="en-IE" sz="1500" smtClean="0">
                <a:latin typeface="Arial" charset="0"/>
              </a:rPr>
              <a:t> </a:t>
            </a:r>
            <a:r>
              <a:rPr lang="en-GB" sz="1500" b="1" smtClean="0">
                <a:latin typeface="Arial" charset="0"/>
              </a:rPr>
              <a:t>Outreach: Prisons &amp; Community</a:t>
            </a:r>
          </a:p>
          <a:p>
            <a:pPr marL="0" indent="0">
              <a:buFont typeface="Wingdings" pitchFamily="2" charset="2"/>
              <a:buChar char="Ø"/>
            </a:pPr>
            <a:r>
              <a:rPr lang="en-GB" sz="1500" smtClean="0">
                <a:latin typeface="Arial" charset="0"/>
              </a:rPr>
              <a:t>Assessments, pre entry, Admissions</a:t>
            </a:r>
          </a:p>
          <a:p>
            <a:pPr marL="0" indent="0">
              <a:buFont typeface="Wingdings" pitchFamily="2" charset="2"/>
              <a:buChar char="Ø"/>
            </a:pPr>
            <a:r>
              <a:rPr lang="en-GB" sz="1500" smtClean="0">
                <a:latin typeface="Arial" charset="0"/>
              </a:rPr>
              <a:t>Mountjoy Detox group and Drug Treatment Programme (Med Unit) </a:t>
            </a:r>
          </a:p>
          <a:p>
            <a:pPr marL="0" indent="0">
              <a:buFont typeface="Wingdings" pitchFamily="2" charset="2"/>
              <a:buChar char="Ø"/>
            </a:pPr>
            <a:endParaRPr lang="en-IE" sz="1500" smtClean="0">
              <a:latin typeface="Arial" charset="0"/>
            </a:endParaRPr>
          </a:p>
          <a:p>
            <a:pPr marL="0" indent="0">
              <a:buFont typeface="Arial" charset="0"/>
              <a:buNone/>
            </a:pPr>
            <a:endParaRPr lang="en-IE" sz="1500" smtClean="0">
              <a:latin typeface="Arial" charset="0"/>
            </a:endParaRPr>
          </a:p>
          <a:p>
            <a:pPr marL="0" indent="0" eaLnBrk="1" fontAlgn="t" hangingPunct="1">
              <a:buFont typeface="Wingdings" pitchFamily="2" charset="2"/>
              <a:buChar char="q"/>
            </a:pPr>
            <a:r>
              <a:rPr lang="en-GB" sz="1500" b="1" smtClean="0">
                <a:latin typeface="Arial" charset="0"/>
              </a:rPr>
              <a:t>Pre - entry Ana Liffey </a:t>
            </a:r>
          </a:p>
          <a:p>
            <a:pPr marL="0" indent="0" eaLnBrk="1" fontAlgn="t" hangingPunct="1">
              <a:buFont typeface="Wingdings" pitchFamily="2" charset="2"/>
              <a:buChar char="Ø"/>
            </a:pPr>
            <a:r>
              <a:rPr lang="en-GB" sz="1500" smtClean="0">
                <a:latin typeface="Arial" charset="0"/>
              </a:rPr>
              <a:t>Thursday =   Welcome &amp; Treatment options</a:t>
            </a:r>
          </a:p>
          <a:p>
            <a:pPr marL="0" indent="0" eaLnBrk="1" fontAlgn="t" hangingPunct="1">
              <a:buFont typeface="Wingdings" pitchFamily="2" charset="2"/>
              <a:buChar char="Ø"/>
            </a:pPr>
            <a:r>
              <a:rPr lang="en-GB" sz="1500" smtClean="0">
                <a:latin typeface="Arial" charset="0"/>
              </a:rPr>
              <a:t>Tuesday = Drug free &amp; residential </a:t>
            </a:r>
          </a:p>
          <a:p>
            <a:pPr marL="0" indent="0" eaLnBrk="1" fontAlgn="t" hangingPunct="1">
              <a:buFont typeface="Wingdings" pitchFamily="2" charset="2"/>
              <a:buChar char="Ø"/>
            </a:pPr>
            <a:r>
              <a:rPr lang="en-GB" sz="1500" smtClean="0">
                <a:latin typeface="Arial" charset="0"/>
              </a:rPr>
              <a:t>Thursday =   Welcome &amp; Treatment options </a:t>
            </a:r>
          </a:p>
          <a:p>
            <a:pPr marL="0" indent="0" eaLnBrk="1" fontAlgn="t" hangingPunct="1">
              <a:buFont typeface="Wingdings" pitchFamily="2" charset="2"/>
              <a:buChar char="Ø"/>
            </a:pPr>
            <a:endParaRPr lang="en-GB" sz="1500" smtClean="0">
              <a:latin typeface="Arial" charset="0"/>
            </a:endParaRPr>
          </a:p>
          <a:p>
            <a:pPr marL="0" indent="0" eaLnBrk="1" fontAlgn="t" hangingPunct="1">
              <a:buFont typeface="Arial" charset="0"/>
              <a:buNone/>
            </a:pPr>
            <a:endParaRPr lang="en-GB" sz="1500" smtClean="0">
              <a:latin typeface="Arial" charset="0"/>
            </a:endParaRPr>
          </a:p>
          <a:p>
            <a:pPr marL="0" indent="0" eaLnBrk="1" fontAlgn="t" hangingPunct="1">
              <a:buFont typeface="Wingdings" pitchFamily="2" charset="2"/>
              <a:buChar char="q"/>
            </a:pPr>
            <a:r>
              <a:rPr lang="en-GB" sz="1500" b="1" smtClean="0">
                <a:latin typeface="Arial" charset="0"/>
              </a:rPr>
              <a:t>External  site visits </a:t>
            </a:r>
            <a:endParaRPr lang="en-GB" sz="1500" smtClean="0">
              <a:latin typeface="Arial" charset="0"/>
            </a:endParaRPr>
          </a:p>
          <a:p>
            <a:pPr marL="0" indent="0" eaLnBrk="1" fontAlgn="t" hangingPunct="1">
              <a:buFont typeface="Wingdings" pitchFamily="2" charset="2"/>
              <a:buChar char="Ø"/>
            </a:pPr>
            <a:r>
              <a:rPr lang="en-GB" sz="1500" smtClean="0">
                <a:latin typeface="Arial" charset="0"/>
              </a:rPr>
              <a:t>MQI St Francis farm &amp; High Park, McVerry’s, Dublin  Simon,  Cuan Dara , St Michael’s Ward Beaumount Hospital,  Enfield etc.</a:t>
            </a:r>
          </a:p>
          <a:p>
            <a:pPr marL="0" indent="0"/>
            <a:endParaRPr lang="ga-IE" sz="27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ctrTitle" idx="4294967295"/>
          </p:nvPr>
        </p:nvSpPr>
        <p:spPr>
          <a:xfrm>
            <a:off x="611188" y="333375"/>
            <a:ext cx="7239000" cy="1444625"/>
          </a:xfrm>
        </p:spPr>
        <p:txBody>
          <a:bodyPr anchor="b"/>
          <a:lstStyle/>
          <a:p>
            <a:r>
              <a:rPr lang="en-IE" sz="3600" b="1" smtClean="0"/>
              <a:t>         Community and Day Services</a:t>
            </a:r>
            <a:br>
              <a:rPr lang="en-IE" sz="3600" b="1" smtClean="0"/>
            </a:br>
            <a:r>
              <a:rPr lang="en-IE" sz="3600" b="1" u="sng" smtClean="0"/>
              <a:t>CRAFT/ Family Support</a:t>
            </a:r>
            <a:r>
              <a:rPr lang="en-IE" sz="3600" b="1" smtClean="0"/>
              <a:t/>
            </a:r>
            <a:br>
              <a:rPr lang="en-IE" sz="3600" b="1" smtClean="0"/>
            </a:br>
            <a:endParaRPr lang="en-IE" sz="3600" smtClean="0"/>
          </a:p>
        </p:txBody>
      </p:sp>
      <p:sp>
        <p:nvSpPr>
          <p:cNvPr id="19458" name="Subtitle 2"/>
          <p:cNvSpPr>
            <a:spLocks noGrp="1"/>
          </p:cNvSpPr>
          <p:nvPr>
            <p:ph type="subTitle" idx="4294967295"/>
          </p:nvPr>
        </p:nvSpPr>
        <p:spPr>
          <a:xfrm>
            <a:off x="1403350" y="1557338"/>
            <a:ext cx="7239000" cy="4968875"/>
          </a:xfrm>
        </p:spPr>
        <p:txBody>
          <a:bodyPr/>
          <a:lstStyle/>
          <a:p>
            <a:pPr marL="0" indent="0">
              <a:buFont typeface="Wingdings" pitchFamily="2" charset="2"/>
              <a:buChar char="q"/>
            </a:pPr>
            <a:r>
              <a:rPr lang="en-IE" sz="1500" b="1" dirty="0" smtClean="0">
                <a:latin typeface="Arial" charset="0"/>
              </a:rPr>
              <a:t>Community Reinforcement Approach Family Training (CRAFT)</a:t>
            </a:r>
          </a:p>
          <a:p>
            <a:pPr marL="0" indent="0">
              <a:buFont typeface="Arial" charset="0"/>
              <a:buNone/>
            </a:pPr>
            <a:endParaRPr lang="en-IE" sz="1500" b="1" dirty="0" smtClean="0">
              <a:latin typeface="Arial" charset="0"/>
            </a:endParaRPr>
          </a:p>
          <a:p>
            <a:pPr marL="0" indent="0">
              <a:buFont typeface="Wingdings" pitchFamily="2" charset="2"/>
              <a:buChar char="Ø"/>
            </a:pPr>
            <a:r>
              <a:rPr lang="en-IE" sz="1500" dirty="0" smtClean="0">
                <a:latin typeface="Arial" charset="0"/>
              </a:rPr>
              <a:t> Weekly groups on </a:t>
            </a:r>
            <a:r>
              <a:rPr lang="en-IE" sz="1500" dirty="0" smtClean="0">
                <a:latin typeface="Arial" charset="0"/>
              </a:rPr>
              <a:t>Thursday </a:t>
            </a:r>
            <a:r>
              <a:rPr lang="en-IE" sz="1500" dirty="0" smtClean="0">
                <a:latin typeface="Arial" charset="0"/>
              </a:rPr>
              <a:t>6.30pm-8pm   </a:t>
            </a:r>
          </a:p>
          <a:p>
            <a:pPr marL="0" indent="0">
              <a:buFont typeface="Wingdings" pitchFamily="2" charset="2"/>
              <a:buChar char="Ø"/>
            </a:pPr>
            <a:r>
              <a:rPr lang="en-IE" sz="1500" dirty="0" smtClean="0">
                <a:latin typeface="Arial" charset="0"/>
              </a:rPr>
              <a:t> 8 workshops designed to give family members information and practical skills to help manage the addiction of their loved ones</a:t>
            </a:r>
          </a:p>
          <a:p>
            <a:pPr marL="0" indent="0">
              <a:buFont typeface="Wingdings" pitchFamily="2" charset="2"/>
              <a:buChar char="Ø"/>
            </a:pPr>
            <a:r>
              <a:rPr lang="en-IE" sz="1500" dirty="0" smtClean="0">
                <a:latin typeface="Arial" charset="0"/>
              </a:rPr>
              <a:t>Self refer or referred by Coolmine Outreach/staff or external agencies.</a:t>
            </a:r>
          </a:p>
          <a:p>
            <a:pPr marL="0" indent="0">
              <a:buFont typeface="Wingdings" pitchFamily="2" charset="2"/>
              <a:buChar char="Ø"/>
            </a:pPr>
            <a:r>
              <a:rPr lang="en-IE" sz="1500" dirty="0" smtClean="0">
                <a:latin typeface="Arial" charset="0"/>
              </a:rPr>
              <a:t> suitable no matter what stage of addiction or recovery their loved ones are at.</a:t>
            </a:r>
          </a:p>
          <a:p>
            <a:pPr marL="0" indent="0">
              <a:buFont typeface="Wingdings" pitchFamily="2" charset="2"/>
              <a:buChar char="v"/>
            </a:pPr>
            <a:endParaRPr lang="en-IE" sz="1500" dirty="0" smtClean="0">
              <a:latin typeface="Arial" charset="0"/>
            </a:endParaRPr>
          </a:p>
          <a:p>
            <a:pPr marL="0" indent="0">
              <a:buFont typeface="Arial" charset="0"/>
              <a:buNone/>
            </a:pPr>
            <a:endParaRPr lang="en-IE" sz="1500" dirty="0" smtClean="0">
              <a:latin typeface="Arial" charset="0"/>
            </a:endParaRPr>
          </a:p>
          <a:p>
            <a:pPr marL="0" indent="0">
              <a:buFont typeface="Wingdings" pitchFamily="2" charset="2"/>
              <a:buChar char="q"/>
            </a:pPr>
            <a:r>
              <a:rPr lang="en-IE" sz="1500" b="1" dirty="0" smtClean="0">
                <a:latin typeface="Arial" charset="0"/>
              </a:rPr>
              <a:t> Family Support Group</a:t>
            </a:r>
            <a:r>
              <a:rPr lang="en-IE" sz="1500" dirty="0" smtClean="0">
                <a:latin typeface="Arial" charset="0"/>
              </a:rPr>
              <a:t> / </a:t>
            </a:r>
            <a:r>
              <a:rPr lang="en-IE" sz="1500" b="1" dirty="0" smtClean="0">
                <a:latin typeface="Arial" charset="0"/>
              </a:rPr>
              <a:t>Mindfulness Groups</a:t>
            </a:r>
          </a:p>
          <a:p>
            <a:pPr marL="0" indent="0">
              <a:buFont typeface="Wingdings" pitchFamily="2" charset="2"/>
              <a:buChar char="q"/>
            </a:pPr>
            <a:endParaRPr lang="en-IE" sz="1500" b="1" dirty="0" smtClean="0">
              <a:latin typeface="Arial" charset="0"/>
            </a:endParaRPr>
          </a:p>
          <a:p>
            <a:pPr marL="0" indent="0">
              <a:buFont typeface="Arial" charset="0"/>
              <a:buNone/>
            </a:pPr>
            <a:endParaRPr lang="en-IE" sz="1500" dirty="0" smtClean="0">
              <a:latin typeface="Arial" charset="0"/>
            </a:endParaRPr>
          </a:p>
          <a:p>
            <a:pPr marL="0" indent="0">
              <a:buFont typeface="Wingdings" pitchFamily="2" charset="2"/>
              <a:buChar char="Ø"/>
            </a:pPr>
            <a:r>
              <a:rPr lang="en-IE" sz="1500" dirty="0" smtClean="0">
                <a:latin typeface="Arial" charset="0"/>
              </a:rPr>
              <a:t>Open-ended group for family members which offers support in relation to dealing with addiction in their lives. </a:t>
            </a:r>
          </a:p>
          <a:p>
            <a:pPr marL="0" indent="0">
              <a:buFont typeface="Wingdings" pitchFamily="2" charset="2"/>
              <a:buChar char="Ø"/>
            </a:pPr>
            <a:r>
              <a:rPr lang="en-GB" sz="1500" dirty="0" smtClean="0">
                <a:latin typeface="Arial" charset="0"/>
              </a:rPr>
              <a:t>Mindfulness is paying attention in a particular way  its  an 8 weeks Course.    </a:t>
            </a:r>
            <a:endParaRPr lang="en-IE" sz="1500" dirty="0" smtClean="0">
              <a:latin typeface="Arial" charset="0"/>
            </a:endParaRPr>
          </a:p>
          <a:p>
            <a:pPr marL="0" indent="0">
              <a:buFont typeface="Wingdings" pitchFamily="2" charset="2"/>
              <a:buChar char="Ø"/>
            </a:pPr>
            <a:r>
              <a:rPr lang="en-IE" sz="1500" dirty="0" smtClean="0">
                <a:latin typeface="Arial" charset="0"/>
              </a:rPr>
              <a:t>Weekly groups at </a:t>
            </a:r>
            <a:r>
              <a:rPr lang="en-IE" sz="1500" dirty="0" err="1" smtClean="0">
                <a:latin typeface="Arial" charset="0"/>
              </a:rPr>
              <a:t>LESt</a:t>
            </a:r>
            <a:r>
              <a:rPr lang="en-IE" sz="1500" dirty="0" smtClean="0">
                <a:latin typeface="Arial" charset="0"/>
              </a:rPr>
              <a:t>  Mindfulness on Thursday’s 7pm-8.30pm Family Group 8.30pm to 10.pm</a:t>
            </a:r>
          </a:p>
          <a:p>
            <a:pPr marL="0" indent="0">
              <a:buFont typeface="Arial" charset="0"/>
              <a:buNone/>
            </a:pPr>
            <a:endParaRPr lang="en-IE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ctrTitle" idx="4294967295"/>
          </p:nvPr>
        </p:nvSpPr>
        <p:spPr>
          <a:xfrm>
            <a:off x="827088" y="260350"/>
            <a:ext cx="7239000" cy="1444625"/>
          </a:xfrm>
        </p:spPr>
        <p:txBody>
          <a:bodyPr anchor="b"/>
          <a:lstStyle/>
          <a:p>
            <a:r>
              <a:rPr lang="en-IE" sz="3600" b="1" smtClean="0"/>
              <a:t>Community &amp; Day services</a:t>
            </a:r>
            <a:r>
              <a:rPr lang="ga-IE" sz="3600" b="1" smtClean="0"/>
              <a:t> </a:t>
            </a:r>
            <a:r>
              <a:rPr lang="en-IE" sz="3600" b="1" smtClean="0"/>
              <a:t/>
            </a:r>
            <a:br>
              <a:rPr lang="en-IE" sz="3600" b="1" smtClean="0"/>
            </a:br>
            <a:r>
              <a:rPr lang="en-IE" sz="3600" b="1" u="sng" smtClean="0"/>
              <a:t>Contingency Management</a:t>
            </a:r>
            <a:r>
              <a:rPr lang="en-IE" sz="3600" b="1" smtClean="0"/>
              <a:t/>
            </a:r>
            <a:br>
              <a:rPr lang="en-IE" sz="3600" b="1" smtClean="0"/>
            </a:br>
            <a:endParaRPr lang="en-IE" sz="3600" smtClean="0"/>
          </a:p>
        </p:txBody>
      </p:sp>
      <p:sp>
        <p:nvSpPr>
          <p:cNvPr id="20482" name="Subtitle 2"/>
          <p:cNvSpPr>
            <a:spLocks noGrp="1"/>
          </p:cNvSpPr>
          <p:nvPr>
            <p:ph type="subTitle" idx="4294967295"/>
          </p:nvPr>
        </p:nvSpPr>
        <p:spPr>
          <a:xfrm>
            <a:off x="1258888" y="1484313"/>
            <a:ext cx="7423150" cy="3695700"/>
          </a:xfrm>
        </p:spPr>
        <p:txBody>
          <a:bodyPr/>
          <a:lstStyle/>
          <a:p>
            <a:pPr marL="0" indent="0">
              <a:buFont typeface="Wingdings" pitchFamily="2" charset="2"/>
              <a:buChar char="Ø"/>
            </a:pPr>
            <a:r>
              <a:rPr lang="en-GB" sz="1900" dirty="0" smtClean="0">
                <a:latin typeface="Arial" charset="0"/>
              </a:rPr>
              <a:t> </a:t>
            </a:r>
            <a:r>
              <a:rPr lang="en-GB" sz="1500" dirty="0" smtClean="0">
                <a:latin typeface="Arial" charset="0"/>
              </a:rPr>
              <a:t>Reinforcement of desired behaviours</a:t>
            </a:r>
          </a:p>
          <a:p>
            <a:pPr marL="0" indent="0">
              <a:buFont typeface="Arial" charset="0"/>
              <a:buNone/>
            </a:pPr>
            <a:endParaRPr lang="en-GB" sz="1500" dirty="0" smtClean="0">
              <a:latin typeface="Arial" charset="0"/>
            </a:endParaRPr>
          </a:p>
          <a:p>
            <a:pPr marL="0" indent="0">
              <a:buFont typeface="Wingdings" pitchFamily="2" charset="2"/>
              <a:buChar char="Ø"/>
            </a:pPr>
            <a:r>
              <a:rPr lang="en-GB" sz="1500" dirty="0" smtClean="0">
                <a:latin typeface="Arial" charset="0"/>
              </a:rPr>
              <a:t> 12 week programme, mixed gender-  Work Shops Reduce the use,  CRA </a:t>
            </a:r>
          </a:p>
          <a:p>
            <a:pPr marL="0" indent="0">
              <a:buFont typeface="Wingdings" pitchFamily="2" charset="2"/>
              <a:buChar char="Ø"/>
            </a:pPr>
            <a:endParaRPr lang="en-GB" sz="1500" dirty="0" smtClean="0">
              <a:latin typeface="Arial" charset="0"/>
            </a:endParaRPr>
          </a:p>
          <a:p>
            <a:pPr marL="0" indent="0">
              <a:buFont typeface="Wingdings" pitchFamily="2" charset="2"/>
              <a:buChar char="Ø"/>
            </a:pPr>
            <a:r>
              <a:rPr lang="en-GB" sz="1500" dirty="0" smtClean="0">
                <a:latin typeface="Arial" charset="0"/>
              </a:rPr>
              <a:t>Weekly group sessions - Wednesday @ 5pm-7pm</a:t>
            </a:r>
          </a:p>
          <a:p>
            <a:pPr marL="0" indent="0">
              <a:buFont typeface="Wingdings" pitchFamily="2" charset="2"/>
              <a:buChar char="Ø"/>
            </a:pPr>
            <a:endParaRPr lang="en-GB" sz="1500" dirty="0" smtClean="0">
              <a:latin typeface="Arial" charset="0"/>
            </a:endParaRPr>
          </a:p>
          <a:p>
            <a:pPr marL="0" indent="0">
              <a:buFont typeface="Wingdings" pitchFamily="2" charset="2"/>
              <a:buChar char="Ø"/>
            </a:pPr>
            <a:r>
              <a:rPr lang="en-GB" sz="1500" dirty="0" smtClean="0">
                <a:latin typeface="Arial" charset="0"/>
              </a:rPr>
              <a:t> Participants provide three supervised urines a week</a:t>
            </a:r>
          </a:p>
          <a:p>
            <a:pPr marL="0" indent="0">
              <a:buFont typeface="Wingdings" pitchFamily="2" charset="2"/>
              <a:buChar char="Ø"/>
            </a:pPr>
            <a:endParaRPr lang="en-GB" sz="1500" dirty="0" smtClean="0">
              <a:latin typeface="Arial" charset="0"/>
            </a:endParaRPr>
          </a:p>
          <a:p>
            <a:pPr marL="0" indent="0">
              <a:buFont typeface="Wingdings" pitchFamily="2" charset="2"/>
              <a:buChar char="Ø"/>
            </a:pPr>
            <a:r>
              <a:rPr lang="en-GB" sz="1500" dirty="0" smtClean="0">
                <a:latin typeface="Arial" charset="0"/>
              </a:rPr>
              <a:t> Brief intervention at every meeting</a:t>
            </a:r>
          </a:p>
          <a:p>
            <a:pPr marL="0" indent="0">
              <a:buFont typeface="Arial" charset="0"/>
              <a:buNone/>
            </a:pPr>
            <a:endParaRPr lang="en-GB" sz="1500" dirty="0" smtClean="0">
              <a:latin typeface="Arial" charset="0"/>
            </a:endParaRPr>
          </a:p>
          <a:p>
            <a:pPr marL="0" indent="0">
              <a:buFont typeface="Wingdings" pitchFamily="2" charset="2"/>
              <a:buChar char="Ø"/>
            </a:pPr>
            <a:r>
              <a:rPr lang="en-IE" sz="1900" dirty="0" smtClean="0">
                <a:latin typeface="Arial" charset="0"/>
              </a:rPr>
              <a:t> </a:t>
            </a:r>
            <a:r>
              <a:rPr lang="en-IE" sz="1500" dirty="0" smtClean="0">
                <a:latin typeface="Arial" charset="0"/>
              </a:rPr>
              <a:t>On completion of the 12 week course, participants will receive a voucher, the amount will be determined by the number of drug-free samples and group attendance.</a:t>
            </a:r>
            <a:endParaRPr lang="en-GB" sz="1500" dirty="0" smtClean="0">
              <a:latin typeface="Arial" charset="0"/>
            </a:endParaRPr>
          </a:p>
          <a:p>
            <a:pPr marL="0" indent="0">
              <a:buFont typeface="Wingdings" pitchFamily="2" charset="2"/>
              <a:buChar char="Ø"/>
            </a:pPr>
            <a:endParaRPr lang="en-IE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ctrTitle" idx="4294967295"/>
          </p:nvPr>
        </p:nvSpPr>
        <p:spPr>
          <a:xfrm>
            <a:off x="1331913" y="-100013"/>
            <a:ext cx="7239000" cy="1444626"/>
          </a:xfrm>
        </p:spPr>
        <p:txBody>
          <a:bodyPr anchor="b"/>
          <a:lstStyle/>
          <a:p>
            <a:r>
              <a:rPr lang="en-IE" sz="3600" b="1" smtClean="0"/>
              <a:t>Community &amp; Day services</a:t>
            </a:r>
            <a:r>
              <a:rPr lang="ga-IE" sz="3600" b="1" smtClean="0"/>
              <a:t> </a:t>
            </a:r>
            <a:r>
              <a:rPr lang="en-IE" sz="3600" b="1" smtClean="0"/>
              <a:t/>
            </a:r>
            <a:br>
              <a:rPr lang="en-IE" sz="3600" b="1" smtClean="0"/>
            </a:br>
            <a:r>
              <a:rPr lang="en-IE" sz="3600" b="1" u="sng" smtClean="0"/>
              <a:t>Welcome</a:t>
            </a:r>
            <a:r>
              <a:rPr lang="ga-IE" sz="3600" b="1" u="sng" smtClean="0"/>
              <a:t> </a:t>
            </a:r>
            <a:r>
              <a:rPr lang="en-IE" sz="3600" b="1" u="sng" smtClean="0"/>
              <a:t>P</a:t>
            </a:r>
            <a:r>
              <a:rPr lang="ga-IE" sz="3600" b="1" u="sng" smtClean="0"/>
              <a:t>rogramme </a:t>
            </a:r>
            <a:endParaRPr lang="en-IE" sz="3600" u="sng" smtClean="0"/>
          </a:p>
        </p:txBody>
      </p:sp>
      <p:sp>
        <p:nvSpPr>
          <p:cNvPr id="21506" name="Subtitle 2"/>
          <p:cNvSpPr>
            <a:spLocks noGrp="1"/>
          </p:cNvSpPr>
          <p:nvPr>
            <p:ph type="subTitle" idx="4294967295"/>
          </p:nvPr>
        </p:nvSpPr>
        <p:spPr>
          <a:xfrm>
            <a:off x="1331913" y="1773238"/>
            <a:ext cx="7383462" cy="4752975"/>
          </a:xfrm>
        </p:spPr>
        <p:txBody>
          <a:bodyPr/>
          <a:lstStyle/>
          <a:p>
            <a:pPr marL="0" indent="0">
              <a:buFont typeface="Wingdings" pitchFamily="2" charset="2"/>
              <a:buChar char="q"/>
            </a:pPr>
            <a:r>
              <a:rPr lang="ga-IE" sz="1500" b="1" dirty="0" smtClean="0">
                <a:latin typeface="Arial" charset="0"/>
              </a:rPr>
              <a:t>Structured </a:t>
            </a:r>
            <a:r>
              <a:rPr lang="en-IE" sz="1500" b="1" dirty="0" smtClean="0">
                <a:latin typeface="Arial" charset="0"/>
              </a:rPr>
              <a:t>Stabilisation</a:t>
            </a:r>
            <a:r>
              <a:rPr lang="ga-IE" sz="1500" b="1" dirty="0" smtClean="0">
                <a:latin typeface="Arial" charset="0"/>
              </a:rPr>
              <a:t> Progamme</a:t>
            </a:r>
            <a:r>
              <a:rPr lang="en-IE" sz="1500" b="1" dirty="0" smtClean="0">
                <a:latin typeface="Arial" charset="0"/>
              </a:rPr>
              <a:t> (12 weeks)</a:t>
            </a:r>
          </a:p>
          <a:p>
            <a:pPr marL="0" indent="0">
              <a:buFont typeface="Wingdings" pitchFamily="2" charset="2"/>
              <a:buChar char="Ø"/>
            </a:pPr>
            <a:r>
              <a:rPr lang="en-IE" sz="1500" dirty="0" smtClean="0">
                <a:latin typeface="Arial" charset="0"/>
              </a:rPr>
              <a:t> Fortnightly Key working sessions &amp; Care Planning</a:t>
            </a:r>
            <a:endParaRPr lang="ga-IE" sz="1500" dirty="0" smtClean="0">
              <a:latin typeface="Arial" charset="0"/>
            </a:endParaRPr>
          </a:p>
          <a:p>
            <a:pPr marL="0" indent="0">
              <a:buFont typeface="Wingdings" pitchFamily="2" charset="2"/>
              <a:buChar char="Ø"/>
            </a:pPr>
            <a:r>
              <a:rPr lang="ga-IE" sz="1500" dirty="0" smtClean="0">
                <a:latin typeface="Arial" charset="0"/>
              </a:rPr>
              <a:t> Maximum of 12 clients </a:t>
            </a:r>
            <a:r>
              <a:rPr lang="en-IE" sz="1500" dirty="0" smtClean="0">
                <a:latin typeface="Arial" charset="0"/>
              </a:rPr>
              <a:t> /</a:t>
            </a:r>
            <a:r>
              <a:rPr lang="ga-IE" sz="1500" dirty="0" smtClean="0">
                <a:latin typeface="Arial" charset="0"/>
              </a:rPr>
              <a:t> </a:t>
            </a:r>
            <a:r>
              <a:rPr lang="en-IE" sz="1500" dirty="0" smtClean="0">
                <a:latin typeface="Arial" charset="0"/>
              </a:rPr>
              <a:t>mixed gender group</a:t>
            </a:r>
          </a:p>
          <a:p>
            <a:pPr marL="0" indent="0">
              <a:buFont typeface="Wingdings" pitchFamily="2" charset="2"/>
              <a:buChar char="Ø"/>
            </a:pPr>
            <a:r>
              <a:rPr lang="en-IE" sz="1500" dirty="0" smtClean="0">
                <a:latin typeface="Arial" charset="0"/>
              </a:rPr>
              <a:t>Community  Methadone. Alcohol Detox </a:t>
            </a:r>
          </a:p>
          <a:p>
            <a:pPr marL="0" indent="0">
              <a:buFont typeface="Arial" charset="0"/>
              <a:buNone/>
            </a:pPr>
            <a:endParaRPr lang="ga-IE" sz="1500" dirty="0" smtClean="0">
              <a:latin typeface="Arial" charset="0"/>
            </a:endParaRPr>
          </a:p>
          <a:p>
            <a:pPr marL="0" indent="0">
              <a:buFont typeface="Wingdings" pitchFamily="2" charset="2"/>
              <a:buChar char="q"/>
            </a:pPr>
            <a:r>
              <a:rPr lang="en-IE" sz="1500" dirty="0" smtClean="0">
                <a:latin typeface="Arial" charset="0"/>
              </a:rPr>
              <a:t> </a:t>
            </a:r>
            <a:r>
              <a:rPr lang="ga-IE" sz="1500" b="1" dirty="0" smtClean="0">
                <a:latin typeface="Arial" charset="0"/>
              </a:rPr>
              <a:t>Daily Therapeutic &amp; Educational group work</a:t>
            </a:r>
          </a:p>
          <a:p>
            <a:pPr marL="0" indent="0">
              <a:buFont typeface="Wingdings" pitchFamily="2" charset="2"/>
              <a:buChar char="Ø"/>
            </a:pPr>
            <a:r>
              <a:rPr lang="ga-IE" sz="1500" dirty="0" smtClean="0">
                <a:latin typeface="Arial" charset="0"/>
              </a:rPr>
              <a:t> Relapse Prevention .CRA .</a:t>
            </a:r>
            <a:r>
              <a:rPr lang="en-IE" sz="1500" dirty="0" smtClean="0">
                <a:latin typeface="Arial" charset="0"/>
              </a:rPr>
              <a:t> </a:t>
            </a:r>
            <a:r>
              <a:rPr lang="ga-IE" sz="1500" dirty="0" smtClean="0">
                <a:latin typeface="Arial" charset="0"/>
              </a:rPr>
              <a:t> </a:t>
            </a:r>
            <a:r>
              <a:rPr lang="en-IE" sz="1500" dirty="0" smtClean="0">
                <a:latin typeface="Arial" charset="0"/>
              </a:rPr>
              <a:t>Sobriety Sampling</a:t>
            </a:r>
          </a:p>
          <a:p>
            <a:pPr marL="0" indent="0">
              <a:buFont typeface="Wingdings" pitchFamily="2" charset="2"/>
              <a:buChar char="Ø"/>
            </a:pPr>
            <a:r>
              <a:rPr lang="en-GB" sz="1500" dirty="0" smtClean="0">
                <a:latin typeface="Arial" charset="0"/>
              </a:rPr>
              <a:t>Case Management Care Plans</a:t>
            </a:r>
            <a:endParaRPr lang="en-IE" sz="1500" dirty="0" smtClean="0">
              <a:latin typeface="Arial" charset="0"/>
            </a:endParaRPr>
          </a:p>
          <a:p>
            <a:pPr marL="0" indent="0">
              <a:buFont typeface="Wingdings" pitchFamily="2" charset="2"/>
              <a:buChar char="Ø"/>
            </a:pPr>
            <a:r>
              <a:rPr lang="ga-IE" sz="1500" dirty="0" smtClean="0">
                <a:latin typeface="Arial" charset="0"/>
              </a:rPr>
              <a:t> Life Skills </a:t>
            </a:r>
            <a:r>
              <a:rPr lang="en-IE" sz="1500" dirty="0" smtClean="0">
                <a:latin typeface="Arial" charset="0"/>
              </a:rPr>
              <a:t>, Budgeting,</a:t>
            </a:r>
            <a:r>
              <a:rPr lang="ga-IE" sz="1500" dirty="0" smtClean="0">
                <a:latin typeface="Arial" charset="0"/>
              </a:rPr>
              <a:t>Self care</a:t>
            </a:r>
            <a:endParaRPr lang="en-IE" sz="1500" dirty="0" smtClean="0">
              <a:latin typeface="Arial" charset="0"/>
            </a:endParaRPr>
          </a:p>
          <a:p>
            <a:pPr marL="0" indent="0">
              <a:buFont typeface="Wingdings" pitchFamily="2" charset="2"/>
              <a:buChar char="Ø"/>
            </a:pPr>
            <a:r>
              <a:rPr lang="en-IE" sz="1500" dirty="0" smtClean="0">
                <a:latin typeface="Arial" charset="0"/>
              </a:rPr>
              <a:t>Treatment Options,</a:t>
            </a:r>
          </a:p>
          <a:p>
            <a:pPr marL="0" indent="0">
              <a:buFont typeface="Wingdings" pitchFamily="2" charset="2"/>
              <a:buChar char="Ø"/>
            </a:pPr>
            <a:r>
              <a:rPr lang="en-IE" sz="1500" dirty="0" smtClean="0">
                <a:latin typeface="Arial" charset="0"/>
              </a:rPr>
              <a:t> Personal Development</a:t>
            </a:r>
          </a:p>
          <a:p>
            <a:pPr marL="0" indent="0">
              <a:buFont typeface="Wingdings" pitchFamily="2" charset="2"/>
              <a:buChar char="Ø"/>
            </a:pPr>
            <a:r>
              <a:rPr lang="en-IE" sz="1500" dirty="0" smtClean="0">
                <a:latin typeface="Arial" charset="0"/>
              </a:rPr>
              <a:t>  Activities, Art/Drama.</a:t>
            </a:r>
          </a:p>
          <a:p>
            <a:pPr marL="0" indent="0">
              <a:buFont typeface="Wingdings" pitchFamily="2" charset="2"/>
              <a:buChar char="Ø"/>
            </a:pPr>
            <a:endParaRPr lang="en-IE" sz="1500" dirty="0" smtClean="0">
              <a:latin typeface="Arial" charset="0"/>
            </a:endParaRPr>
          </a:p>
          <a:p>
            <a:pPr marL="0" indent="0">
              <a:buFont typeface="Arial" charset="0"/>
              <a:buNone/>
            </a:pPr>
            <a:endParaRPr lang="en-IE" sz="1500" dirty="0" smtClean="0">
              <a:latin typeface="Arial" charset="0"/>
            </a:endParaRPr>
          </a:p>
          <a:p>
            <a:pPr marL="0" indent="0">
              <a:buFont typeface="Wingdings" pitchFamily="2" charset="2"/>
              <a:buChar char="Ø"/>
            </a:pPr>
            <a:endParaRPr lang="en-IE" sz="1900" dirty="0" smtClean="0">
              <a:latin typeface="Arial" charset="0"/>
            </a:endParaRPr>
          </a:p>
          <a:p>
            <a:pPr marL="0" indent="0">
              <a:buFont typeface="Wingdings" pitchFamily="2" charset="2"/>
              <a:buChar char="Ø"/>
            </a:pPr>
            <a:endParaRPr lang="en-IE" sz="1900" dirty="0" smtClean="0">
              <a:latin typeface="Arial" charset="0"/>
            </a:endParaRPr>
          </a:p>
          <a:p>
            <a:pPr marL="0" indent="0"/>
            <a:endParaRPr lang="en-IE" sz="1900" dirty="0" smtClean="0">
              <a:latin typeface="Arial" charset="0"/>
            </a:endParaRPr>
          </a:p>
          <a:p>
            <a:pPr marL="0" indent="0"/>
            <a:endParaRPr lang="en-IE" sz="1900" dirty="0" smtClean="0">
              <a:latin typeface="Arial" charset="0"/>
            </a:endParaRPr>
          </a:p>
          <a:p>
            <a:pPr marL="0" indent="0">
              <a:buFont typeface="Arial" charset="0"/>
              <a:buNone/>
            </a:pPr>
            <a:endParaRPr lang="en-IE" sz="19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835150" y="908050"/>
          <a:ext cx="6192838" cy="4533902"/>
        </p:xfrm>
        <a:graphic>
          <a:graphicData uri="http://schemas.openxmlformats.org/drawingml/2006/table">
            <a:tbl>
              <a:tblPr/>
              <a:tblGrid>
                <a:gridCol w="619125"/>
                <a:gridCol w="990600"/>
                <a:gridCol w="1181100"/>
                <a:gridCol w="1412875"/>
                <a:gridCol w="993775"/>
                <a:gridCol w="995363"/>
              </a:tblGrid>
              <a:tr h="3603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Time</a:t>
                      </a:r>
                      <a:endParaRPr kumimoji="0" lang="en-IE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242" marR="5924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Monday</a:t>
                      </a:r>
                      <a:endParaRPr kumimoji="0" lang="en-IE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242" marR="5924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Tuesday</a:t>
                      </a:r>
                      <a:endParaRPr kumimoji="0" lang="en-IE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242" marR="5924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Wednesday</a:t>
                      </a:r>
                      <a:endParaRPr kumimoji="0" lang="en-IE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242" marR="5924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Thursday</a:t>
                      </a:r>
                      <a:endParaRPr kumimoji="0" lang="en-IE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242" marR="5924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Friday</a:t>
                      </a:r>
                      <a:endParaRPr kumimoji="0" lang="en-IE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242" marR="5924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5159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IE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10.30– 11.10am</a:t>
                      </a:r>
                      <a:endParaRPr kumimoji="0" lang="en-IE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242" marR="5924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Check-in</a:t>
                      </a:r>
                      <a:endParaRPr kumimoji="0" lang="en-IE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242" marR="5924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Check-in</a:t>
                      </a:r>
                      <a:endParaRPr kumimoji="0" lang="en-IE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242" marR="5924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Check-in</a:t>
                      </a:r>
                      <a:endParaRPr kumimoji="0" lang="en-IE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242" marR="5924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Check-in</a:t>
                      </a:r>
                      <a:endParaRPr kumimoji="0" lang="en-IE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242" marR="5924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Review the week</a:t>
                      </a:r>
                      <a:endParaRPr kumimoji="0" lang="en-IE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242" marR="5924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68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IE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11.15-12.45 pm</a:t>
                      </a:r>
                      <a:endParaRPr kumimoji="0" lang="en-IE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242" marR="5924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Weekend Review/ </a:t>
                      </a:r>
                      <a:endParaRPr kumimoji="0" lang="en-IE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Patrick/ Yvonne </a:t>
                      </a:r>
                      <a:endParaRPr kumimoji="0" lang="en-IE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242" marR="5924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Open group</a:t>
                      </a:r>
                      <a:endParaRPr kumimoji="0" lang="en-IE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IE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242" marR="5924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Relapse Prevention</a:t>
                      </a:r>
                      <a:endParaRPr kumimoji="0" lang="en-IE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Workshops</a:t>
                      </a:r>
                      <a:endParaRPr kumimoji="0" lang="en-IE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(CRA/CBCS/Anger Management)</a:t>
                      </a:r>
                      <a:endParaRPr kumimoji="0" lang="en-IE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IE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242" marR="5924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GESE/H.S. &amp;Goals of Counselling Group  </a:t>
                      </a:r>
                      <a:endParaRPr kumimoji="0" lang="en-IE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IE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242" marR="5924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Weekend Planner</a:t>
                      </a:r>
                      <a:endParaRPr kumimoji="0" lang="en-IE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242" marR="5924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8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IE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12.45 – 2pm</a:t>
                      </a:r>
                      <a:endParaRPr kumimoji="0" lang="en-IE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242" marR="5924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LUNCH/ Community Duties</a:t>
                      </a:r>
                      <a:endParaRPr kumimoji="0" lang="en-IE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242" marR="5924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LUNCH/</a:t>
                      </a:r>
                      <a:endParaRPr kumimoji="0" lang="en-IE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Community Duties</a:t>
                      </a:r>
                      <a:endParaRPr kumimoji="0" lang="en-IE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242" marR="5924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LUNCH/</a:t>
                      </a:r>
                      <a:endParaRPr kumimoji="0" lang="en-IE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Community Duties</a:t>
                      </a:r>
                      <a:endParaRPr kumimoji="0" lang="en-IE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242" marR="5924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LUNCH/</a:t>
                      </a:r>
                      <a:endParaRPr kumimoji="0" lang="en-IE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Community Duties</a:t>
                      </a:r>
                      <a:endParaRPr kumimoji="0" lang="en-IE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242" marR="5924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LUNCH/</a:t>
                      </a:r>
                      <a:endParaRPr kumimoji="0" lang="en-IE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Community Duties</a:t>
                      </a:r>
                      <a:endParaRPr kumimoji="0" lang="en-IE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242" marR="5924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160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IE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2-3.00pm</a:t>
                      </a:r>
                      <a:endParaRPr kumimoji="0" lang="en-IE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242" marR="5924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C.A./ </a:t>
                      </a:r>
                      <a:endParaRPr kumimoji="0" lang="en-IE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Mixed meeting CM, DFDP, WP</a:t>
                      </a:r>
                      <a:endParaRPr kumimoji="0" lang="en-IE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Health P</a:t>
                      </a:r>
                    </a:p>
                    <a:p>
                      <a:pPr marL="0" marR="0" lvl="0" indent="0" algn="ctr" defTabSz="914400" rtl="0" eaLnBrk="1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Community Meet </a:t>
                      </a:r>
                      <a:endParaRPr kumimoji="0" lang="en-IE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242" marR="5924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CA</a:t>
                      </a:r>
                    </a:p>
                    <a:p>
                      <a:pPr marL="0" marR="0" lvl="0" indent="0" algn="ctr" defTabSz="914400" rtl="0" eaLnBrk="1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Mindfulness </a:t>
                      </a:r>
                    </a:p>
                    <a:p>
                      <a:pPr marL="0" marR="0" lvl="0" indent="0" algn="ctr" defTabSz="914400" rtl="0" eaLnBrk="1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59242" marR="5924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Appointments Time</a:t>
                      </a:r>
                      <a:endParaRPr kumimoji="0" lang="en-IE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242" marR="5924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Speaker – Treatment Options</a:t>
                      </a:r>
                      <a:endParaRPr kumimoji="0" lang="en-IE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3pm-3.30pm</a:t>
                      </a:r>
                      <a:endParaRPr kumimoji="0" lang="en-IE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Client forum</a:t>
                      </a:r>
                      <a:endParaRPr kumimoji="0" lang="en-IE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</a:t>
                      </a:r>
                      <a:endParaRPr kumimoji="0" lang="en-IE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242" marR="5924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   </a:t>
                      </a:r>
                      <a:endParaRPr kumimoji="0" lang="en-IE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Fun Activity </a:t>
                      </a:r>
                      <a:endParaRPr kumimoji="0" lang="en-IE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IE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242" marR="5924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3 -3.30pm</a:t>
                      </a:r>
                      <a:endParaRPr kumimoji="0" lang="en-IE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242" marR="5924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Wind down and house responsibilities</a:t>
                      </a:r>
                      <a:endParaRPr kumimoji="0" lang="en-IE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242" marR="5924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Wind down and house responsibilities</a:t>
                      </a:r>
                      <a:endParaRPr kumimoji="0" lang="en-IE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242" marR="5924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Wind down and house responsibilities</a:t>
                      </a:r>
                      <a:endParaRPr kumimoji="0" lang="en-IE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242" marR="5924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Wind down and house responsibilities</a:t>
                      </a:r>
                      <a:endParaRPr kumimoji="0" lang="en-IE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242" marR="5924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Wind down and house responsibilities</a:t>
                      </a:r>
                      <a:endParaRPr kumimoji="0" lang="en-IE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242" marR="5924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2580" name="Rectangle 1"/>
          <p:cNvSpPr>
            <a:spLocks noChangeArrowheads="1"/>
          </p:cNvSpPr>
          <p:nvPr/>
        </p:nvSpPr>
        <p:spPr bwMode="auto">
          <a:xfrm>
            <a:off x="2411413" y="287338"/>
            <a:ext cx="478155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en-GB" sz="2400" b="1" u="sng">
                <a:solidFill>
                  <a:schemeClr val="tx2"/>
                </a:solidFill>
                <a:cs typeface="Times New Roman" pitchFamily="18" charset="0"/>
              </a:rPr>
              <a:t>Welcome Programme Structure</a:t>
            </a:r>
            <a:endParaRPr lang="en-GB" sz="2400" b="1" u="sng">
              <a:solidFill>
                <a:schemeClr val="tx2"/>
              </a:solidFill>
              <a:latin typeface="Verdana" pitchFamily="34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ctrTitle" idx="4294967295"/>
          </p:nvPr>
        </p:nvSpPr>
        <p:spPr>
          <a:xfrm>
            <a:off x="900113" y="908050"/>
            <a:ext cx="7526337" cy="692150"/>
          </a:xfrm>
        </p:spPr>
        <p:txBody>
          <a:bodyPr anchor="b"/>
          <a:lstStyle/>
          <a:p>
            <a:pPr>
              <a:spcBef>
                <a:spcPct val="20000"/>
              </a:spcBef>
              <a:buClr>
                <a:schemeClr val="tx2"/>
              </a:buClr>
              <a:buSzPct val="70000"/>
            </a:pPr>
            <a:r>
              <a:rPr lang="en-IE" sz="3600" b="1" smtClean="0"/>
              <a:t>Community &amp; Day services</a:t>
            </a:r>
            <a:r>
              <a:rPr lang="ga-IE" sz="3600" b="1" smtClean="0"/>
              <a:t> </a:t>
            </a:r>
            <a:r>
              <a:rPr lang="en-IE" sz="3600" b="1" smtClean="0"/>
              <a:t/>
            </a:r>
            <a:br>
              <a:rPr lang="en-IE" sz="3600" b="1" smtClean="0"/>
            </a:br>
            <a:r>
              <a:rPr lang="ga-IE" sz="3600" b="1" u="sng" smtClean="0"/>
              <a:t>Day programme</a:t>
            </a:r>
            <a:r>
              <a:rPr lang="en-IE" sz="3600" b="1" smtClean="0"/>
              <a:t/>
            </a:r>
            <a:br>
              <a:rPr lang="en-IE" sz="3600" b="1" smtClean="0"/>
            </a:br>
            <a:endParaRPr lang="en-IE" sz="3600" b="1" smtClean="0">
              <a:latin typeface="Verdana" pitchFamily="34" charset="0"/>
            </a:endParaRPr>
          </a:p>
        </p:txBody>
      </p:sp>
      <p:sp>
        <p:nvSpPr>
          <p:cNvPr id="23554" name="Subtitle 2"/>
          <p:cNvSpPr>
            <a:spLocks noGrp="1"/>
          </p:cNvSpPr>
          <p:nvPr>
            <p:ph type="subTitle" idx="4294967295"/>
          </p:nvPr>
        </p:nvSpPr>
        <p:spPr>
          <a:xfrm>
            <a:off x="1547813" y="1268413"/>
            <a:ext cx="7239000" cy="4271962"/>
          </a:xfrm>
        </p:spPr>
        <p:txBody>
          <a:bodyPr/>
          <a:lstStyle/>
          <a:p>
            <a:pPr marL="0" indent="0">
              <a:buFont typeface="Wingdings" pitchFamily="2" charset="2"/>
              <a:buChar char="q"/>
            </a:pPr>
            <a:r>
              <a:rPr lang="ga-IE" sz="1500" b="1" smtClean="0">
                <a:latin typeface="Arial" charset="0"/>
              </a:rPr>
              <a:t>Structured Drug Free Day Progamme</a:t>
            </a:r>
            <a:r>
              <a:rPr lang="en-IE" sz="1500" b="1" smtClean="0">
                <a:latin typeface="Arial" charset="0"/>
              </a:rPr>
              <a:t> (5 months)</a:t>
            </a:r>
          </a:p>
          <a:p>
            <a:pPr marL="0" indent="0">
              <a:buFont typeface="Wingdings" pitchFamily="2" charset="2"/>
              <a:buChar char="Ø"/>
            </a:pPr>
            <a:r>
              <a:rPr lang="en-IE" sz="1500" smtClean="0">
                <a:latin typeface="Arial" charset="0"/>
              </a:rPr>
              <a:t> Weekly Key working sessions &amp; Care Planning</a:t>
            </a:r>
            <a:endParaRPr lang="ga-IE" sz="1500" smtClean="0">
              <a:latin typeface="Arial" charset="0"/>
            </a:endParaRPr>
          </a:p>
          <a:p>
            <a:pPr marL="0" indent="0">
              <a:buFont typeface="Wingdings" pitchFamily="2" charset="2"/>
              <a:buChar char="Ø"/>
            </a:pPr>
            <a:r>
              <a:rPr lang="ga-IE" sz="1500" smtClean="0">
                <a:latin typeface="Arial" charset="0"/>
              </a:rPr>
              <a:t> Maximum of </a:t>
            </a:r>
            <a:r>
              <a:rPr lang="en-IE" sz="1500" smtClean="0">
                <a:latin typeface="Arial" charset="0"/>
              </a:rPr>
              <a:t>14</a:t>
            </a:r>
            <a:r>
              <a:rPr lang="ga-IE" sz="1500" smtClean="0">
                <a:latin typeface="Arial" charset="0"/>
              </a:rPr>
              <a:t> clients </a:t>
            </a:r>
            <a:r>
              <a:rPr lang="en-IE" sz="1500" smtClean="0">
                <a:latin typeface="Arial" charset="0"/>
              </a:rPr>
              <a:t> /</a:t>
            </a:r>
            <a:r>
              <a:rPr lang="ga-IE" sz="1500" smtClean="0">
                <a:latin typeface="Arial" charset="0"/>
              </a:rPr>
              <a:t> </a:t>
            </a:r>
            <a:r>
              <a:rPr lang="en-IE" sz="1500" smtClean="0">
                <a:latin typeface="Arial" charset="0"/>
              </a:rPr>
              <a:t>mixed gender group</a:t>
            </a:r>
          </a:p>
          <a:p>
            <a:pPr marL="0" indent="0">
              <a:buFont typeface="Wingdings" pitchFamily="2" charset="2"/>
              <a:buChar char="Ø"/>
            </a:pPr>
            <a:r>
              <a:rPr lang="en-IE" sz="1500" smtClean="0">
                <a:latin typeface="Arial" charset="0"/>
              </a:rPr>
              <a:t>2-3 Community detox places .</a:t>
            </a:r>
            <a:endParaRPr lang="ga-IE" sz="1500" smtClean="0">
              <a:latin typeface="Arial" charset="0"/>
            </a:endParaRPr>
          </a:p>
          <a:p>
            <a:pPr marL="0" indent="0">
              <a:buFont typeface="Arial" charset="0"/>
              <a:buNone/>
            </a:pPr>
            <a:endParaRPr lang="ga-IE" sz="1500" smtClean="0">
              <a:latin typeface="Arial" charset="0"/>
            </a:endParaRPr>
          </a:p>
          <a:p>
            <a:pPr marL="0" indent="0">
              <a:buFont typeface="Wingdings" pitchFamily="2" charset="2"/>
              <a:buChar char="q"/>
            </a:pPr>
            <a:r>
              <a:rPr lang="en-IE" sz="1500" smtClean="0">
                <a:latin typeface="Arial" charset="0"/>
              </a:rPr>
              <a:t>  </a:t>
            </a:r>
            <a:r>
              <a:rPr lang="ga-IE" sz="1500" b="1" smtClean="0">
                <a:latin typeface="Arial" charset="0"/>
              </a:rPr>
              <a:t>Daily Therapeutic &amp; Educational group work</a:t>
            </a:r>
          </a:p>
          <a:p>
            <a:pPr marL="0" indent="0">
              <a:buFont typeface="Wingdings" pitchFamily="2" charset="2"/>
              <a:buChar char="Ø"/>
            </a:pPr>
            <a:r>
              <a:rPr lang="ga-IE" sz="1500" smtClean="0">
                <a:latin typeface="Arial" charset="0"/>
              </a:rPr>
              <a:t>Relapse Prevention .CRA .CBT .</a:t>
            </a:r>
            <a:r>
              <a:rPr lang="en-IE" sz="1500" smtClean="0">
                <a:latin typeface="Arial" charset="0"/>
              </a:rPr>
              <a:t> </a:t>
            </a:r>
          </a:p>
          <a:p>
            <a:pPr marL="0" indent="0">
              <a:buFont typeface="Wingdings" pitchFamily="2" charset="2"/>
              <a:buChar char="Ø"/>
            </a:pPr>
            <a:r>
              <a:rPr lang="en-IE" sz="1500" smtClean="0">
                <a:latin typeface="Arial" charset="0"/>
              </a:rPr>
              <a:t>Mindfulness MBRP, Reduce the use, PUP.</a:t>
            </a:r>
          </a:p>
          <a:p>
            <a:pPr marL="0" indent="0">
              <a:buFont typeface="Wingdings" pitchFamily="2" charset="2"/>
              <a:buChar char="Ø"/>
            </a:pPr>
            <a:r>
              <a:rPr lang="en-IE" sz="1500" smtClean="0">
                <a:latin typeface="Arial" charset="0"/>
              </a:rPr>
              <a:t>Open groups</a:t>
            </a:r>
          </a:p>
          <a:p>
            <a:pPr marL="0" indent="0">
              <a:buFont typeface="Wingdings" pitchFamily="2" charset="2"/>
              <a:buChar char="Ø"/>
            </a:pPr>
            <a:r>
              <a:rPr lang="ga-IE" sz="1500" smtClean="0">
                <a:latin typeface="Arial" charset="0"/>
              </a:rPr>
              <a:t> Life Skills</a:t>
            </a:r>
            <a:r>
              <a:rPr lang="en-IE" sz="1500" smtClean="0">
                <a:latin typeface="Arial" charset="0"/>
              </a:rPr>
              <a:t>,</a:t>
            </a:r>
            <a:r>
              <a:rPr lang="en-IE" sz="1500" smtClean="0"/>
              <a:t> Personal Effectiveness,</a:t>
            </a:r>
            <a:r>
              <a:rPr lang="ga-IE" sz="1500" smtClean="0">
                <a:latin typeface="Arial" charset="0"/>
              </a:rPr>
              <a:t> Money managment </a:t>
            </a:r>
            <a:endParaRPr lang="en-IE" sz="1500" smtClean="0">
              <a:latin typeface="Arial" charset="0"/>
            </a:endParaRPr>
          </a:p>
          <a:p>
            <a:pPr marL="0" indent="0">
              <a:buFont typeface="Wingdings" pitchFamily="2" charset="2"/>
              <a:buChar char="Ø"/>
            </a:pPr>
            <a:r>
              <a:rPr lang="en-IE" sz="1500" smtClean="0">
                <a:latin typeface="Arial" charset="0"/>
              </a:rPr>
              <a:t>Life story and assignment groups</a:t>
            </a:r>
          </a:p>
          <a:p>
            <a:pPr marL="0" indent="0">
              <a:buFont typeface="Wingdings" pitchFamily="2" charset="2"/>
              <a:buChar char="Ø"/>
            </a:pPr>
            <a:r>
              <a:rPr lang="en-IE" sz="1500" smtClean="0">
                <a:latin typeface="Arial" charset="0"/>
              </a:rPr>
              <a:t> Health promotion</a:t>
            </a:r>
          </a:p>
          <a:p>
            <a:pPr marL="0" indent="0">
              <a:buFont typeface="Arial" charset="0"/>
              <a:buNone/>
            </a:pPr>
            <a:endParaRPr lang="en-IE" sz="1500" smtClean="0">
              <a:latin typeface="Arial" charset="0"/>
            </a:endParaRPr>
          </a:p>
          <a:p>
            <a:pPr marL="0" indent="0">
              <a:buFont typeface="Wingdings" pitchFamily="2" charset="2"/>
              <a:buChar char="q"/>
            </a:pPr>
            <a:r>
              <a:rPr lang="en-IE" sz="1500" smtClean="0">
                <a:latin typeface="Arial" charset="0"/>
              </a:rPr>
              <a:t> </a:t>
            </a:r>
            <a:r>
              <a:rPr lang="ga-IE" sz="1500" b="1" smtClean="0">
                <a:latin typeface="Arial" charset="0"/>
              </a:rPr>
              <a:t>Structured Aftercare Programme </a:t>
            </a:r>
            <a:r>
              <a:rPr lang="en-IE" sz="1500" b="1" smtClean="0">
                <a:latin typeface="Arial" charset="0"/>
              </a:rPr>
              <a:t>(5 months</a:t>
            </a:r>
            <a:r>
              <a:rPr lang="en-IE" sz="1500" smtClean="0">
                <a:latin typeface="Arial" charset="0"/>
              </a:rPr>
              <a:t>)</a:t>
            </a:r>
          </a:p>
          <a:p>
            <a:pPr marL="0" indent="0">
              <a:buFont typeface="Wingdings" pitchFamily="2" charset="2"/>
              <a:buChar char="Ø"/>
            </a:pPr>
            <a:r>
              <a:rPr lang="en-IE" sz="1500" smtClean="0">
                <a:latin typeface="Arial" charset="0"/>
              </a:rPr>
              <a:t> Weekly group</a:t>
            </a:r>
          </a:p>
          <a:p>
            <a:pPr marL="0" indent="0">
              <a:buFont typeface="Wingdings" pitchFamily="2" charset="2"/>
              <a:buChar char="Ø"/>
            </a:pPr>
            <a:r>
              <a:rPr lang="en-IE" sz="1500" smtClean="0">
                <a:latin typeface="Arial" charset="0"/>
              </a:rPr>
              <a:t> fortnightly Key working sessions </a:t>
            </a:r>
            <a:r>
              <a:rPr lang="en-IE" sz="1900" smtClean="0"/>
              <a:t>		</a:t>
            </a:r>
          </a:p>
          <a:p>
            <a:pPr marL="0" indent="0">
              <a:buFont typeface="Wingdings" pitchFamily="2" charset="2"/>
              <a:buChar char="v"/>
            </a:pPr>
            <a:endParaRPr lang="en-IE" sz="1900" smtClean="0"/>
          </a:p>
          <a:p>
            <a:pPr marL="0" indent="0">
              <a:buFont typeface="Arial" charset="0"/>
              <a:buNone/>
            </a:pPr>
            <a:endParaRPr lang="ga-IE" sz="19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692275" y="836613"/>
          <a:ext cx="6048375" cy="4456749"/>
        </p:xfrm>
        <a:graphic>
          <a:graphicData uri="http://schemas.openxmlformats.org/drawingml/2006/table">
            <a:tbl>
              <a:tblPr/>
              <a:tblGrid>
                <a:gridCol w="866775"/>
                <a:gridCol w="979488"/>
                <a:gridCol w="1047750"/>
                <a:gridCol w="1084262"/>
                <a:gridCol w="957263"/>
                <a:gridCol w="1112837"/>
              </a:tblGrid>
              <a:tr h="2206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TIME</a:t>
                      </a:r>
                      <a:endParaRPr kumimoji="0" lang="en-IE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5217" marR="5521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MONDAY</a:t>
                      </a:r>
                      <a:endParaRPr kumimoji="0" lang="en-IE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5217" marR="5521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TUESDAY</a:t>
                      </a:r>
                      <a:endParaRPr kumimoji="0" lang="en-IE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5217" marR="5521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WEDNESDAY</a:t>
                      </a:r>
                      <a:endParaRPr kumimoji="0" lang="en-IE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5217" marR="5521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THURSDAY</a:t>
                      </a:r>
                      <a:endParaRPr kumimoji="0" lang="en-IE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5217" marR="5521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FRIDAY</a:t>
                      </a:r>
                      <a:endParaRPr kumimoji="0" lang="en-IE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5217" marR="5521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/>
                    </a:solidFill>
                  </a:tcPr>
                </a:tc>
              </a:tr>
              <a:tr h="2778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9am- 9.45am </a:t>
                      </a:r>
                      <a:endParaRPr kumimoji="0" lang="en-IE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5217" marR="5521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Morning meeting</a:t>
                      </a:r>
                      <a:endParaRPr kumimoji="0" lang="en-IE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5217" marR="5521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Morning meeting</a:t>
                      </a:r>
                      <a:endParaRPr kumimoji="0" lang="en-IE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5217" marR="5521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32423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Morning Meeting</a:t>
                      </a:r>
                      <a:endParaRPr kumimoji="0" lang="en-IE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5217" marR="5521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Morning meeting</a:t>
                      </a:r>
                      <a:endParaRPr kumimoji="0" lang="en-IE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5217" marR="5521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Morning meeting</a:t>
                      </a:r>
                      <a:endParaRPr kumimoji="0" lang="en-IE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5217" marR="5521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78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9.45am-10.15am</a:t>
                      </a:r>
                      <a:endParaRPr kumimoji="0" lang="en-IE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5217" marR="5521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Break</a:t>
                      </a:r>
                      <a:endParaRPr kumimoji="0" lang="en-IE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5217" marR="5521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Break</a:t>
                      </a:r>
                      <a:endParaRPr kumimoji="0" lang="en-IE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5217" marR="5521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32423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Break</a:t>
                      </a:r>
                      <a:endParaRPr kumimoji="0" lang="en-IE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5217" marR="5521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Break</a:t>
                      </a:r>
                      <a:endParaRPr kumimoji="0" lang="en-IE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5217" marR="5521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Break</a:t>
                      </a:r>
                      <a:endParaRPr kumimoji="0" lang="en-IE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5217" marR="5521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699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10.15am-11.40am</a:t>
                      </a:r>
                      <a:endParaRPr kumimoji="0" lang="en-IE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5217" marR="5521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Weekend Review group</a:t>
                      </a:r>
                      <a:endParaRPr kumimoji="0" lang="en-IE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5217" marR="5521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G.E.S.E </a:t>
                      </a:r>
                      <a:endParaRPr kumimoji="0" lang="en-IE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7365D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Part 1 </a:t>
                      </a:r>
                      <a:endParaRPr kumimoji="0" lang="en-IE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7365D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Present evaluation</a:t>
                      </a:r>
                      <a:endParaRPr kumimoji="0" lang="en-IE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5217" marR="5521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Workshop</a:t>
                      </a:r>
                      <a:endParaRPr kumimoji="0" lang="en-IE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7365D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Mindfulness</a:t>
                      </a:r>
                      <a:endParaRPr kumimoji="0" lang="en-IE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IE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5217" marR="5521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Open Group/ Life story/ Assignment group</a:t>
                      </a:r>
                      <a:endParaRPr kumimoji="0" lang="en-IE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5217" marR="5521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Weekly review/ weekend planner</a:t>
                      </a:r>
                      <a:endParaRPr kumimoji="0" lang="en-IE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4406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( part 1 )</a:t>
                      </a:r>
                      <a:endParaRPr kumimoji="0" lang="en-IE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5217" marR="5521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11.40am-11.50am</a:t>
                      </a:r>
                      <a:endParaRPr kumimoji="0" lang="en-IE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5217" marR="5521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Break</a:t>
                      </a:r>
                      <a:endParaRPr kumimoji="0" lang="en-IE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5217" marR="5521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Break</a:t>
                      </a:r>
                      <a:endParaRPr kumimoji="0" lang="en-IE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5217" marR="5521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Break</a:t>
                      </a:r>
                      <a:endParaRPr kumimoji="0" lang="en-IE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5217" marR="5521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Break</a:t>
                      </a:r>
                      <a:endParaRPr kumimoji="0" lang="en-IE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5217" marR="5521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Break</a:t>
                      </a:r>
                      <a:endParaRPr kumimoji="0" lang="en-IE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5217" marR="5521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699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11.50am-12.50pm</a:t>
                      </a:r>
                      <a:endParaRPr kumimoji="0" lang="en-IE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5217" marR="5521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Weekend Review group</a:t>
                      </a:r>
                      <a:endParaRPr kumimoji="0" lang="en-IE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5217" marR="5521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G.E.S.E </a:t>
                      </a:r>
                      <a:endParaRPr kumimoji="0" lang="en-IE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7365D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Part 2 </a:t>
                      </a:r>
                      <a:endParaRPr kumimoji="0" lang="en-IE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7365D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Feedback&amp;</a:t>
                      </a:r>
                      <a:endParaRPr kumimoji="0" lang="en-IE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7365D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Goals </a:t>
                      </a:r>
                      <a:endParaRPr kumimoji="0" lang="en-IE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5217" marR="5521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Work Shop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PUP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Parent’s under Pressure</a:t>
                      </a:r>
                      <a:endParaRPr kumimoji="0" lang="en-IE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5217" marR="5521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Open Group/ Life story/ Assignment group</a:t>
                      </a:r>
                      <a:endParaRPr kumimoji="0" lang="en-IE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5217" marR="5521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Weekly review/ Weekend planner.</a:t>
                      </a:r>
                      <a:endParaRPr kumimoji="0" lang="en-IE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4406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(Part 2)</a:t>
                      </a:r>
                      <a:endParaRPr kumimoji="0" lang="en-IE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5217" marR="5521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75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1pm-2pm</a:t>
                      </a:r>
                      <a:endParaRPr kumimoji="0" lang="en-IE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5217" marR="5521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Lunch</a:t>
                      </a:r>
                      <a:endParaRPr kumimoji="0" lang="en-IE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5217" marR="5521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Lunch</a:t>
                      </a:r>
                      <a:endParaRPr kumimoji="0" lang="en-IE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5217" marR="5521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Community Duties</a:t>
                      </a:r>
                      <a:endParaRPr kumimoji="0" lang="en-IE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Finish</a:t>
                      </a:r>
                      <a:endParaRPr kumimoji="0" lang="en-IE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5217" marR="5521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Lunch</a:t>
                      </a:r>
                      <a:endParaRPr kumimoji="0" lang="en-IE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5217" marR="5521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Lunch</a:t>
                      </a:r>
                      <a:endParaRPr kumimoji="0" lang="en-IE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5217" marR="5521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699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2pm-3.45pm</a:t>
                      </a:r>
                      <a:endParaRPr kumimoji="0" lang="en-IE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5217" marR="5521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Health Promotion</a:t>
                      </a:r>
                      <a:endParaRPr kumimoji="0" lang="en-IE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7365D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Treacy  </a:t>
                      </a:r>
                      <a:endParaRPr kumimoji="0" lang="en-IE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5217" marR="5521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Workshop</a:t>
                      </a:r>
                      <a:endParaRPr kumimoji="0" lang="en-IE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7365D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(Anger Management)</a:t>
                      </a:r>
                      <a:endParaRPr kumimoji="0" lang="en-IE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7365D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Niamh</a:t>
                      </a:r>
                      <a:endParaRPr kumimoji="0" lang="en-IE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5217" marR="5521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Appointments</a:t>
                      </a:r>
                      <a:endParaRPr kumimoji="0" lang="en-IE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5217" marR="5521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Works shop</a:t>
                      </a:r>
                      <a:endParaRPr kumimoji="0" lang="en-IE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7365D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CRA </a:t>
                      </a:r>
                      <a:endParaRPr kumimoji="0" lang="en-IE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7365D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Relapse prevention </a:t>
                      </a:r>
                      <a:endParaRPr kumimoji="0" lang="en-IE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7365D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Leah</a:t>
                      </a:r>
                      <a:endParaRPr kumimoji="0" lang="en-IE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5217" marR="5521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7365D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Wind down</a:t>
                      </a:r>
                      <a:endParaRPr kumimoji="0" lang="en-IE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7365D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Pro-Social Group Activity</a:t>
                      </a:r>
                      <a:endParaRPr kumimoji="0" lang="en-IE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5217" marR="5521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75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3.45pm-4pm</a:t>
                      </a:r>
                      <a:endParaRPr kumimoji="0" lang="en-IE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5217" marR="5521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Community Duties</a:t>
                      </a:r>
                      <a:endParaRPr kumimoji="0" lang="en-IE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Finish</a:t>
                      </a:r>
                      <a:endParaRPr kumimoji="0" lang="en-IE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5217" marR="5521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Community Duties</a:t>
                      </a:r>
                      <a:endParaRPr kumimoji="0" lang="en-IE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Finish</a:t>
                      </a:r>
                      <a:endParaRPr kumimoji="0" lang="en-IE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5217" marR="5521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IE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5217" marR="5521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Community Duties</a:t>
                      </a:r>
                      <a:endParaRPr kumimoji="0" lang="en-IE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Finish</a:t>
                      </a:r>
                      <a:endParaRPr kumimoji="0" lang="en-IE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5217" marR="5521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Community Duties</a:t>
                      </a:r>
                      <a:endParaRPr kumimoji="0" lang="en-IE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Finish</a:t>
                      </a:r>
                      <a:endParaRPr kumimoji="0" lang="en-IE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5217" marR="5521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1619250" y="188913"/>
            <a:ext cx="5522913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IE" sz="2400" b="1" u="sng" dirty="0">
                <a:solidFill>
                  <a:schemeClr val="tx2"/>
                </a:solidFill>
                <a:latin typeface="+mj-lt"/>
                <a:cs typeface="Arial" charset="0"/>
              </a:rPr>
              <a:t>Drug Free </a:t>
            </a:r>
            <a:r>
              <a:rPr lang="ga-IE" sz="2400" b="1" u="sng" dirty="0">
                <a:solidFill>
                  <a:schemeClr val="tx2"/>
                </a:solidFill>
                <a:latin typeface="+mj-lt"/>
                <a:cs typeface="Arial" charset="0"/>
              </a:rPr>
              <a:t>Day programme </a:t>
            </a:r>
            <a:r>
              <a:rPr lang="en-IE" sz="2400" b="1" u="sng" dirty="0">
                <a:solidFill>
                  <a:schemeClr val="tx2"/>
                </a:solidFill>
                <a:latin typeface="+mj-lt"/>
                <a:cs typeface="Arial" charset="0"/>
              </a:rPr>
              <a:t>Structure</a:t>
            </a:r>
            <a:endParaRPr lang="en-IE" sz="2400" u="sng" dirty="0">
              <a:solidFill>
                <a:schemeClr val="tx2"/>
              </a:solidFill>
              <a:latin typeface="+mj-lt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/>
          <p:cNvSpPr>
            <a:spLocks noGrp="1"/>
          </p:cNvSpPr>
          <p:nvPr>
            <p:ph type="ctrTitle" idx="4294967295"/>
          </p:nvPr>
        </p:nvSpPr>
        <p:spPr>
          <a:xfrm>
            <a:off x="250825" y="-242888"/>
            <a:ext cx="8431213" cy="1366838"/>
          </a:xfrm>
        </p:spPr>
        <p:txBody>
          <a:bodyPr anchor="b"/>
          <a:lstStyle/>
          <a:p>
            <a:r>
              <a:rPr lang="en-IE" sz="3600" b="1" smtClean="0">
                <a:solidFill>
                  <a:srgbClr val="254061"/>
                </a:solidFill>
              </a:rPr>
              <a:t>       Community &amp; Day services</a:t>
            </a:r>
            <a:br>
              <a:rPr lang="en-IE" sz="3600" b="1" smtClean="0">
                <a:solidFill>
                  <a:srgbClr val="254061"/>
                </a:solidFill>
              </a:rPr>
            </a:br>
            <a:r>
              <a:rPr lang="en-IE" sz="3600" b="1" smtClean="0">
                <a:solidFill>
                  <a:srgbClr val="254061"/>
                </a:solidFill>
              </a:rPr>
              <a:t>      Community Detox </a:t>
            </a:r>
            <a:endParaRPr lang="ga-IE" sz="3600" b="1" smtClean="0">
              <a:solidFill>
                <a:srgbClr val="254061"/>
              </a:solidFill>
            </a:endParaRPr>
          </a:p>
        </p:txBody>
      </p:sp>
      <p:sp>
        <p:nvSpPr>
          <p:cNvPr id="26626" name="Subtitle 2"/>
          <p:cNvSpPr>
            <a:spLocks noGrp="1"/>
          </p:cNvSpPr>
          <p:nvPr>
            <p:ph type="subTitle" idx="4294967295"/>
          </p:nvPr>
        </p:nvSpPr>
        <p:spPr>
          <a:xfrm>
            <a:off x="1116013" y="1268413"/>
            <a:ext cx="7704137" cy="5040312"/>
          </a:xfrm>
        </p:spPr>
        <p:txBody>
          <a:bodyPr/>
          <a:lstStyle/>
          <a:p>
            <a:pPr marL="0" indent="0" algn="ctr">
              <a:buFont typeface="Arial" charset="0"/>
              <a:buNone/>
            </a:pPr>
            <a:endParaRPr lang="en-IE" sz="2700" i="1" smtClean="0">
              <a:latin typeface="Arial" charset="0"/>
            </a:endParaRPr>
          </a:p>
          <a:p>
            <a:pPr marL="0" indent="0" algn="ctr">
              <a:buFont typeface="Arial" charset="0"/>
              <a:buNone/>
            </a:pPr>
            <a:r>
              <a:rPr lang="en-IE" sz="2700" b="1" i="1" smtClean="0">
                <a:solidFill>
                  <a:srgbClr val="254061"/>
                </a:solidFill>
                <a:latin typeface="Arial" charset="0"/>
              </a:rPr>
              <a:t>WHY?</a:t>
            </a:r>
          </a:p>
          <a:p>
            <a:pPr marL="0" indent="0"/>
            <a:r>
              <a:rPr lang="en-IE" sz="2300" i="1" smtClean="0">
                <a:latin typeface="Arial" charset="0"/>
              </a:rPr>
              <a:t> </a:t>
            </a:r>
            <a:r>
              <a:rPr lang="en-IE" sz="1900" smtClean="0">
                <a:latin typeface="Arial" charset="0"/>
                <a:cs typeface="Arial" charset="0"/>
              </a:rPr>
              <a:t>Not Everybody can, needs or wants to be admitted to residential to complete a inpatient  Methadone detox . </a:t>
            </a:r>
          </a:p>
          <a:p>
            <a:pPr marL="0" indent="0">
              <a:buFont typeface="Arial" charset="0"/>
              <a:buNone/>
            </a:pPr>
            <a:endParaRPr lang="en-IE" sz="1900" smtClean="0">
              <a:latin typeface="Arial" charset="0"/>
              <a:cs typeface="Arial" charset="0"/>
            </a:endParaRPr>
          </a:p>
          <a:p>
            <a:pPr marL="0" indent="0"/>
            <a:r>
              <a:rPr lang="en-IE" sz="1900" smtClean="0">
                <a:latin typeface="Arial" charset="0"/>
                <a:cs typeface="Arial" charset="0"/>
              </a:rPr>
              <a:t>In response to a gap in treatment options , A community detox is available for clients wishing to cease their methadone use while remaining in his or her own  community </a:t>
            </a:r>
          </a:p>
          <a:p>
            <a:pPr marL="0" indent="0"/>
            <a:endParaRPr lang="en-IE" sz="1900" smtClean="0">
              <a:latin typeface="Arial" charset="0"/>
              <a:cs typeface="Arial" charset="0"/>
            </a:endParaRPr>
          </a:p>
          <a:p>
            <a:pPr marL="0" indent="0"/>
            <a:r>
              <a:rPr lang="en-IE" sz="1900" smtClean="0">
                <a:latin typeface="Arial" charset="0"/>
                <a:cs typeface="Arial" charset="0"/>
              </a:rPr>
              <a:t>We respond to this by offering a  community detox place on our drug free day programme which enable the client to cease their methadone use while participating in a therapeutic day programme which offers the additional psycho-social supports needed . </a:t>
            </a:r>
          </a:p>
          <a:p>
            <a:pPr marL="0" indent="0" algn="ctr">
              <a:buFont typeface="Arial" charset="0"/>
              <a:buNone/>
            </a:pPr>
            <a:endParaRPr lang="en-IE" sz="2700" i="1" smtClean="0">
              <a:latin typeface="Arial" charset="0"/>
            </a:endParaRPr>
          </a:p>
          <a:p>
            <a:pPr marL="0" indent="0" algn="ctr"/>
            <a:r>
              <a:rPr lang="en-IE" sz="2700" i="1" smtClean="0">
                <a:latin typeface="Arial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ubtitle 2"/>
          <p:cNvSpPr>
            <a:spLocks noGrp="1"/>
          </p:cNvSpPr>
          <p:nvPr>
            <p:ph type="subTitle" idx="4294967295"/>
          </p:nvPr>
        </p:nvSpPr>
        <p:spPr>
          <a:xfrm>
            <a:off x="1187450" y="1196975"/>
            <a:ext cx="7777163" cy="4176713"/>
          </a:xfrm>
        </p:spPr>
        <p:txBody>
          <a:bodyPr/>
          <a:lstStyle/>
          <a:p>
            <a:pPr marL="0" indent="0" algn="ctr">
              <a:buFont typeface="Arial" charset="0"/>
              <a:buNone/>
            </a:pPr>
            <a:r>
              <a:rPr lang="en-IE" sz="2300" b="1" dirty="0" smtClean="0">
                <a:solidFill>
                  <a:srgbClr val="254061"/>
                </a:solidFill>
                <a:latin typeface="Arial" charset="0"/>
                <a:cs typeface="Arial" charset="0"/>
              </a:rPr>
              <a:t>Admission criteria for methadone detox:</a:t>
            </a:r>
            <a:endParaRPr lang="en-IE" sz="1700" dirty="0" smtClean="0">
              <a:latin typeface="Arial" charset="0"/>
              <a:cs typeface="Arial" charset="0"/>
            </a:endParaRPr>
          </a:p>
          <a:p>
            <a:pPr marL="0" indent="0">
              <a:buFont typeface="Wingdings" pitchFamily="2" charset="2"/>
              <a:buChar char="§"/>
            </a:pPr>
            <a:endParaRPr lang="en-IE" sz="1700" dirty="0" smtClean="0">
              <a:latin typeface="Arial" charset="0"/>
              <a:cs typeface="Arial" charset="0"/>
            </a:endParaRPr>
          </a:p>
          <a:p>
            <a:pPr marL="0" indent="0">
              <a:buFont typeface="Wingdings" pitchFamily="2" charset="2"/>
              <a:buChar char="§"/>
            </a:pPr>
            <a:endParaRPr lang="en-IE" sz="1700" dirty="0" smtClean="0">
              <a:latin typeface="Arial" charset="0"/>
              <a:cs typeface="Arial" charset="0"/>
            </a:endParaRPr>
          </a:p>
          <a:p>
            <a:pPr marL="0" indent="0">
              <a:buFont typeface="Wingdings" pitchFamily="2" charset="2"/>
              <a:buChar char="§"/>
            </a:pPr>
            <a:r>
              <a:rPr lang="en-IE" sz="1700" dirty="0" smtClean="0">
                <a:latin typeface="Arial" charset="0"/>
                <a:cs typeface="Arial" charset="0"/>
              </a:rPr>
              <a:t>Over 18</a:t>
            </a:r>
          </a:p>
          <a:p>
            <a:pPr marL="0" indent="0">
              <a:buFont typeface="Wingdings" pitchFamily="2" charset="2"/>
              <a:buChar char="§"/>
            </a:pPr>
            <a:r>
              <a:rPr lang="en-IE" sz="1700" dirty="0" smtClean="0">
                <a:latin typeface="Arial" charset="0"/>
                <a:cs typeface="Arial" charset="0"/>
              </a:rPr>
              <a:t>No dependency on other substances </a:t>
            </a:r>
          </a:p>
          <a:p>
            <a:pPr marL="0" indent="0">
              <a:buFont typeface="Wingdings" pitchFamily="2" charset="2"/>
              <a:buChar char="§"/>
            </a:pPr>
            <a:r>
              <a:rPr lang="en-IE" sz="1700" dirty="0" smtClean="0">
                <a:latin typeface="Arial" charset="0"/>
                <a:cs typeface="Arial" charset="0"/>
              </a:rPr>
              <a:t>Stable on a maximum of 40mls</a:t>
            </a:r>
          </a:p>
          <a:p>
            <a:pPr marL="0" indent="0">
              <a:buFont typeface="Wingdings" pitchFamily="2" charset="2"/>
              <a:buChar char="§"/>
            </a:pPr>
            <a:r>
              <a:rPr lang="en-IE" sz="1700" dirty="0" smtClean="0">
                <a:latin typeface="Arial" charset="0"/>
                <a:cs typeface="Arial" charset="0"/>
              </a:rPr>
              <a:t>Support to detox from prescriber</a:t>
            </a:r>
          </a:p>
          <a:p>
            <a:pPr marL="0" indent="0" algn="ctr">
              <a:buFont typeface="Arial" charset="0"/>
              <a:buNone/>
            </a:pPr>
            <a:r>
              <a:rPr lang="en-IE" sz="2300" b="1" dirty="0" smtClean="0">
                <a:solidFill>
                  <a:srgbClr val="254061"/>
                </a:solidFill>
                <a:latin typeface="Arial" charset="0"/>
                <a:cs typeface="Arial" charset="0"/>
              </a:rPr>
              <a:t> </a:t>
            </a:r>
          </a:p>
          <a:p>
            <a:pPr marL="0" indent="0">
              <a:buNone/>
            </a:pPr>
            <a:endParaRPr lang="en-IE" sz="1700" dirty="0" smtClean="0">
              <a:latin typeface="Arial" charset="0"/>
              <a:cs typeface="Arial" charset="0"/>
            </a:endParaRPr>
          </a:p>
          <a:p>
            <a:pPr marL="0" indent="0"/>
            <a:endParaRPr lang="en-IE" sz="1700" dirty="0" smtClean="0">
              <a:latin typeface="Arial" charset="0"/>
              <a:cs typeface="Arial" charset="0"/>
            </a:endParaRPr>
          </a:p>
          <a:p>
            <a:pPr marL="0" indent="0">
              <a:buFont typeface="Arial" charset="0"/>
              <a:buNone/>
            </a:pPr>
            <a:r>
              <a:rPr lang="en-IE" sz="1700" dirty="0" smtClean="0">
                <a:latin typeface="Arial" charset="0"/>
                <a:cs typeface="Arial" charset="0"/>
              </a:rPr>
              <a:t>People can be referred and assessed before they reduce to 40mls to receive support.</a:t>
            </a:r>
          </a:p>
          <a:p>
            <a:pPr marL="0" indent="0" eaLnBrk="1" fontAlgn="t" hangingPunct="1">
              <a:buFont typeface="Wingdings" pitchFamily="2" charset="2"/>
              <a:buChar char="Ø"/>
            </a:pPr>
            <a:endParaRPr lang="en-GB" sz="1500" dirty="0" smtClean="0"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35150" y="188913"/>
            <a:ext cx="6481763" cy="9540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IE" sz="2800" b="1" dirty="0">
                <a:solidFill>
                  <a:schemeClr val="accent1">
                    <a:lumMod val="50000"/>
                  </a:schemeClr>
                </a:solidFill>
                <a:latin typeface="+mj-lt"/>
                <a:cs typeface="Arial" charset="0"/>
              </a:rPr>
              <a:t>Community &amp; Day services</a:t>
            </a:r>
            <a:br>
              <a:rPr lang="en-IE" sz="2800" b="1" dirty="0">
                <a:solidFill>
                  <a:schemeClr val="accent1">
                    <a:lumMod val="50000"/>
                  </a:schemeClr>
                </a:solidFill>
                <a:latin typeface="+mj-lt"/>
                <a:cs typeface="Arial" charset="0"/>
              </a:rPr>
            </a:br>
            <a:r>
              <a:rPr lang="en-IE" sz="2800" b="1" dirty="0">
                <a:solidFill>
                  <a:schemeClr val="accent1">
                    <a:lumMod val="50000"/>
                  </a:schemeClr>
                </a:solidFill>
                <a:latin typeface="+mj-lt"/>
                <a:cs typeface="Arial" charset="0"/>
              </a:rPr>
              <a:t>Community Detox </a:t>
            </a:r>
            <a:endParaRPr lang="en-IE" sz="2800" dirty="0">
              <a:latin typeface="+mj-lt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/>
          <p:cNvSpPr>
            <a:spLocks noGrp="1"/>
          </p:cNvSpPr>
          <p:nvPr>
            <p:ph type="ctrTitle" idx="4294967295"/>
          </p:nvPr>
        </p:nvSpPr>
        <p:spPr>
          <a:xfrm>
            <a:off x="827088" y="333375"/>
            <a:ext cx="7239000" cy="1444625"/>
          </a:xfrm>
        </p:spPr>
        <p:txBody>
          <a:bodyPr anchor="b"/>
          <a:lstStyle/>
          <a:p>
            <a:r>
              <a:rPr lang="en-IE" sz="3600" b="1" smtClean="0"/>
              <a:t>Community and Day Services </a:t>
            </a:r>
            <a:br>
              <a:rPr lang="en-IE" sz="3600" b="1" smtClean="0"/>
            </a:br>
            <a:r>
              <a:rPr lang="en-IE" sz="3600" b="1" u="sng" smtClean="0"/>
              <a:t>The Team </a:t>
            </a:r>
            <a:r>
              <a:rPr lang="en-IE" sz="3600" b="1" smtClean="0"/>
              <a:t/>
            </a:r>
            <a:br>
              <a:rPr lang="en-IE" sz="3600" b="1" smtClean="0"/>
            </a:br>
            <a:endParaRPr lang="en-IE" sz="3600" b="1" smtClean="0"/>
          </a:p>
        </p:txBody>
      </p:sp>
      <p:sp>
        <p:nvSpPr>
          <p:cNvPr id="28674" name="Subtitle 2"/>
          <p:cNvSpPr>
            <a:spLocks noGrp="1"/>
          </p:cNvSpPr>
          <p:nvPr>
            <p:ph type="subTitle" idx="4294967295"/>
          </p:nvPr>
        </p:nvSpPr>
        <p:spPr>
          <a:xfrm>
            <a:off x="1258888" y="1528763"/>
            <a:ext cx="8135937" cy="5329237"/>
          </a:xfrm>
        </p:spPr>
        <p:txBody>
          <a:bodyPr/>
          <a:lstStyle/>
          <a:p>
            <a:pPr marL="0" indent="0">
              <a:buFont typeface="Wingdings" pitchFamily="2" charset="2"/>
              <a:buChar char="Ø"/>
            </a:pPr>
            <a:r>
              <a:rPr lang="en-IE" sz="1900" dirty="0" smtClean="0">
                <a:latin typeface="Arial" charset="0"/>
              </a:rPr>
              <a:t>1</a:t>
            </a:r>
            <a:r>
              <a:rPr lang="en-IE" sz="1900" b="1" dirty="0" smtClean="0">
                <a:latin typeface="Arial" charset="0"/>
              </a:rPr>
              <a:t> </a:t>
            </a:r>
            <a:r>
              <a:rPr lang="en-IE" sz="1500" dirty="0" smtClean="0">
                <a:latin typeface="Arial" charset="0"/>
              </a:rPr>
              <a:t>Manager</a:t>
            </a:r>
          </a:p>
          <a:p>
            <a:pPr marL="0" indent="0">
              <a:buFont typeface="Arial" charset="0"/>
              <a:buNone/>
            </a:pPr>
            <a:endParaRPr lang="en-IE" sz="1500" dirty="0" smtClean="0">
              <a:latin typeface="Arial" charset="0"/>
            </a:endParaRPr>
          </a:p>
          <a:p>
            <a:pPr marL="0" indent="0">
              <a:buFont typeface="Wingdings" pitchFamily="2" charset="2"/>
              <a:buChar char="Ø"/>
            </a:pPr>
            <a:r>
              <a:rPr lang="en-IE" sz="1500" dirty="0" smtClean="0">
                <a:latin typeface="Arial" charset="0"/>
              </a:rPr>
              <a:t>5 F/T Project Workers</a:t>
            </a:r>
          </a:p>
          <a:p>
            <a:pPr marL="0" indent="0">
              <a:buFont typeface="Arial" charset="0"/>
              <a:buNone/>
            </a:pPr>
            <a:endParaRPr lang="en-IE" sz="1500" dirty="0" smtClean="0">
              <a:latin typeface="Arial" charset="0"/>
            </a:endParaRPr>
          </a:p>
          <a:p>
            <a:pPr marL="0" indent="0">
              <a:buFont typeface="Wingdings" pitchFamily="2" charset="2"/>
              <a:buChar char="Ø"/>
            </a:pPr>
            <a:r>
              <a:rPr lang="en-IE" sz="1500" dirty="0" smtClean="0">
                <a:latin typeface="Arial" charset="0"/>
              </a:rPr>
              <a:t>  2 P/T Outreach Worker</a:t>
            </a:r>
          </a:p>
          <a:p>
            <a:pPr marL="0" indent="0">
              <a:buFont typeface="Arial" charset="0"/>
              <a:buNone/>
            </a:pPr>
            <a:endParaRPr lang="en-IE" sz="1500" dirty="0" smtClean="0">
              <a:latin typeface="Arial" charset="0"/>
            </a:endParaRPr>
          </a:p>
          <a:p>
            <a:pPr marL="0" indent="0">
              <a:buFont typeface="Wingdings" pitchFamily="2" charset="2"/>
              <a:buChar char="Ø"/>
            </a:pPr>
            <a:r>
              <a:rPr lang="en-IE" sz="1500" dirty="0" smtClean="0">
                <a:latin typeface="Arial" charset="0"/>
              </a:rPr>
              <a:t>1 P/T  Counsellor</a:t>
            </a:r>
          </a:p>
          <a:p>
            <a:pPr marL="0" indent="0">
              <a:buFont typeface="Arial" charset="0"/>
              <a:buNone/>
            </a:pPr>
            <a:endParaRPr lang="en-IE" sz="1500" dirty="0" smtClean="0">
              <a:latin typeface="Arial" charset="0"/>
            </a:endParaRPr>
          </a:p>
          <a:p>
            <a:pPr marL="0" indent="0">
              <a:buFont typeface="Wingdings" pitchFamily="2" charset="2"/>
              <a:buChar char="Ø"/>
            </a:pPr>
            <a:r>
              <a:rPr lang="en-IE" sz="1500" dirty="0" smtClean="0">
                <a:latin typeface="Arial" charset="0"/>
              </a:rPr>
              <a:t>3  P/T Volunteers</a:t>
            </a:r>
          </a:p>
          <a:p>
            <a:pPr marL="0" indent="0">
              <a:buFont typeface="Arial" charset="0"/>
              <a:buNone/>
            </a:pPr>
            <a:endParaRPr lang="en-IE" sz="1500" dirty="0" smtClean="0">
              <a:latin typeface="Arial" charset="0"/>
            </a:endParaRPr>
          </a:p>
          <a:p>
            <a:pPr marL="0" indent="0">
              <a:buFont typeface="Wingdings" pitchFamily="2" charset="2"/>
              <a:buChar char="Ø"/>
            </a:pPr>
            <a:r>
              <a:rPr lang="en-IE" sz="1500" dirty="0" smtClean="0">
                <a:latin typeface="Arial" charset="0"/>
              </a:rPr>
              <a:t>1 Intern(Job Bridge)</a:t>
            </a:r>
          </a:p>
          <a:p>
            <a:pPr marL="0" indent="0">
              <a:buFont typeface="Wingdings" pitchFamily="2" charset="2"/>
              <a:buChar char="Ø"/>
            </a:pPr>
            <a:endParaRPr lang="en-IE" sz="1500" dirty="0" smtClean="0">
              <a:latin typeface="Arial" charset="0"/>
            </a:endParaRPr>
          </a:p>
          <a:p>
            <a:pPr marL="0" indent="0">
              <a:buFont typeface="Wingdings" pitchFamily="2" charset="2"/>
              <a:buChar char="Ø"/>
            </a:pPr>
            <a:r>
              <a:rPr lang="en-IE" sz="1500" dirty="0" smtClean="0">
                <a:latin typeface="Arial" charset="0"/>
              </a:rPr>
              <a:t>1 INTERNAL  Community Employment  Placements </a:t>
            </a:r>
          </a:p>
          <a:p>
            <a:pPr marL="0" indent="0">
              <a:buFont typeface="Wingdings" pitchFamily="2" charset="2"/>
              <a:buChar char="Ø"/>
            </a:pPr>
            <a:r>
              <a:rPr lang="en-IE" sz="1500" dirty="0" smtClean="0">
                <a:latin typeface="Arial" charset="0"/>
              </a:rPr>
              <a:t>  W e have 2 available external  C/E  Places  and   1 Internal Place  C/E available</a:t>
            </a:r>
          </a:p>
          <a:p>
            <a:pPr marL="0" indent="0">
              <a:buFont typeface="Wingdings" pitchFamily="2" charset="2"/>
              <a:buChar char="Ø"/>
            </a:pPr>
            <a:endParaRPr lang="en-IE" sz="1500" dirty="0" smtClean="0">
              <a:latin typeface="Arial" charset="0"/>
            </a:endParaRPr>
          </a:p>
          <a:p>
            <a:pPr marL="0" indent="0">
              <a:buFont typeface="Wingdings" pitchFamily="2" charset="2"/>
              <a:buChar char="Ø"/>
            </a:pPr>
            <a:r>
              <a:rPr lang="en-IE" sz="1500" dirty="0" smtClean="0">
                <a:latin typeface="Arial" charset="0"/>
              </a:rPr>
              <a:t>We accept  Student Placement from College </a:t>
            </a:r>
          </a:p>
        </p:txBody>
      </p:sp>
      <p:pic>
        <p:nvPicPr>
          <p:cNvPr id="28676" name="Picture 5" descr="C:\Users\amyroche\Desktop\JOB BRIDG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3663" y="5661025"/>
            <a:ext cx="1584325" cy="91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/>
          <p:cNvSpPr>
            <a:spLocks noGrp="1"/>
          </p:cNvSpPr>
          <p:nvPr>
            <p:ph type="ctrTitle" idx="4294967295"/>
          </p:nvPr>
        </p:nvSpPr>
        <p:spPr>
          <a:xfrm>
            <a:off x="539750" y="-458788"/>
            <a:ext cx="7239000" cy="1444626"/>
          </a:xfrm>
        </p:spPr>
        <p:txBody>
          <a:bodyPr anchor="b"/>
          <a:lstStyle/>
          <a:p>
            <a:r>
              <a:rPr lang="en-IE" sz="3600" b="1" smtClean="0"/>
              <a:t>Our Partnerships</a:t>
            </a:r>
          </a:p>
        </p:txBody>
      </p:sp>
      <p:sp>
        <p:nvSpPr>
          <p:cNvPr id="31747" name="TextBox 4"/>
          <p:cNvSpPr txBox="1">
            <a:spLocks noChangeArrowheads="1"/>
          </p:cNvSpPr>
          <p:nvPr/>
        </p:nvSpPr>
        <p:spPr bwMode="auto">
          <a:xfrm>
            <a:off x="1476375" y="1341438"/>
            <a:ext cx="8208963" cy="424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 typeface="+mj-lt"/>
              <a:buAutoNum type="arabicPeriod"/>
              <a:defRPr/>
            </a:pPr>
            <a:r>
              <a:rPr lang="en-IE" sz="1400" dirty="0">
                <a:latin typeface="+mj-lt"/>
                <a:cs typeface="Arial" charset="0"/>
              </a:rPr>
              <a:t>CKU- Polish Centre for </a:t>
            </a:r>
          </a:p>
          <a:p>
            <a:pPr marL="342900" indent="-342900">
              <a:defRPr/>
            </a:pPr>
            <a:r>
              <a:rPr lang="en-IE" sz="1400" dirty="0">
                <a:latin typeface="+mj-lt"/>
                <a:cs typeface="Arial" charset="0"/>
              </a:rPr>
              <a:t>       Addiction Counselling Services</a:t>
            </a:r>
          </a:p>
          <a:p>
            <a:pPr marL="342900" indent="-342900">
              <a:defRPr/>
            </a:pPr>
            <a:endParaRPr lang="en-IE" sz="1400" dirty="0">
              <a:latin typeface="+mj-lt"/>
              <a:cs typeface="Arial" charset="0"/>
            </a:endParaRPr>
          </a:p>
          <a:p>
            <a:pPr marL="342900" indent="-342900">
              <a:defRPr/>
            </a:pPr>
            <a:endParaRPr lang="en-IE" sz="1400" dirty="0">
              <a:latin typeface="+mj-lt"/>
              <a:cs typeface="Arial" charset="0"/>
            </a:endParaRPr>
          </a:p>
          <a:p>
            <a:pPr marL="342900" indent="-342900">
              <a:defRPr/>
            </a:pPr>
            <a:r>
              <a:rPr lang="en-IE" sz="1400" dirty="0">
                <a:latin typeface="+mj-lt"/>
                <a:cs typeface="Arial" charset="0"/>
              </a:rPr>
              <a:t>2.    Ana Liffey Drug Project-  Outreach &amp; Pre- entry</a:t>
            </a:r>
          </a:p>
          <a:p>
            <a:pPr marL="342900" indent="-342900">
              <a:defRPr/>
            </a:pPr>
            <a:r>
              <a:rPr lang="en-IE" sz="1400" dirty="0">
                <a:latin typeface="+mj-lt"/>
                <a:cs typeface="Arial" charset="0"/>
              </a:rPr>
              <a:t>      Treatment Options</a:t>
            </a:r>
          </a:p>
          <a:p>
            <a:pPr marL="342900" indent="-342900">
              <a:defRPr/>
            </a:pPr>
            <a:endParaRPr lang="en-IE" sz="1400" dirty="0">
              <a:latin typeface="+mj-lt"/>
              <a:cs typeface="Arial" charset="0"/>
            </a:endParaRPr>
          </a:p>
          <a:p>
            <a:pPr marL="342900" indent="-342900">
              <a:defRPr/>
            </a:pPr>
            <a:r>
              <a:rPr lang="en-IE" sz="1400" dirty="0">
                <a:latin typeface="+mj-lt"/>
                <a:cs typeface="Arial" charset="0"/>
              </a:rPr>
              <a:t>                                                         </a:t>
            </a:r>
          </a:p>
          <a:p>
            <a:pPr marL="342900" indent="-342900">
              <a:defRPr/>
            </a:pPr>
            <a:r>
              <a:rPr lang="en-IE" sz="1400" dirty="0">
                <a:latin typeface="+mj-lt"/>
                <a:cs typeface="Arial" charset="0"/>
              </a:rPr>
              <a:t>3.   MQI- Host Aftercare and Women's group </a:t>
            </a:r>
          </a:p>
          <a:p>
            <a:pPr marL="342900" indent="-342900">
              <a:defRPr/>
            </a:pPr>
            <a:endParaRPr lang="en-IE" sz="1400" dirty="0">
              <a:latin typeface="+mj-lt"/>
              <a:cs typeface="Arial" charset="0"/>
            </a:endParaRPr>
          </a:p>
          <a:p>
            <a:pPr marL="342900" indent="-342900">
              <a:defRPr/>
            </a:pPr>
            <a:endParaRPr lang="en-IE" sz="1400" dirty="0">
              <a:latin typeface="+mj-lt"/>
              <a:cs typeface="Arial" charset="0"/>
            </a:endParaRPr>
          </a:p>
          <a:p>
            <a:pPr marL="342900" indent="-342900">
              <a:defRPr/>
            </a:pPr>
            <a:r>
              <a:rPr lang="en-IE" sz="1400" dirty="0">
                <a:latin typeface="+mj-lt"/>
                <a:cs typeface="Arial" charset="0"/>
              </a:rPr>
              <a:t>4.   HSE- Health Promotion/ Needle exchange</a:t>
            </a:r>
          </a:p>
          <a:p>
            <a:pPr marL="342900" indent="-342900">
              <a:defRPr/>
            </a:pPr>
            <a:endParaRPr lang="en-IE" sz="1400" dirty="0">
              <a:latin typeface="+mj-lt"/>
              <a:cs typeface="Arial" charset="0"/>
            </a:endParaRPr>
          </a:p>
          <a:p>
            <a:pPr marL="342900" indent="-342900">
              <a:defRPr/>
            </a:pPr>
            <a:endParaRPr lang="en-IE" sz="1400" dirty="0">
              <a:latin typeface="+mj-lt"/>
              <a:cs typeface="Arial" charset="0"/>
            </a:endParaRPr>
          </a:p>
          <a:p>
            <a:pPr marL="342900" indent="-342900">
              <a:buFontTx/>
              <a:buAutoNum type="arabicPeriod" startAt="5"/>
              <a:defRPr/>
            </a:pPr>
            <a:r>
              <a:rPr lang="en-IE" sz="1400" dirty="0">
                <a:latin typeface="+mj-lt"/>
                <a:cs typeface="Arial" charset="0"/>
              </a:rPr>
              <a:t>Irish Prison Service- Mount joy Med Unit Treatment programmes</a:t>
            </a:r>
          </a:p>
          <a:p>
            <a:pPr marL="342900" indent="-342900">
              <a:defRPr/>
            </a:pPr>
            <a:endParaRPr lang="en-IE" sz="1400" dirty="0">
              <a:latin typeface="+mj-lt"/>
              <a:cs typeface="Arial" charset="0"/>
            </a:endParaRPr>
          </a:p>
          <a:p>
            <a:pPr marL="342900" indent="-342900">
              <a:buFontTx/>
              <a:buAutoNum type="arabicPeriod" startAt="5"/>
              <a:defRPr/>
            </a:pPr>
            <a:endParaRPr lang="en-IE" sz="1400" dirty="0">
              <a:latin typeface="+mj-lt"/>
              <a:cs typeface="Arial" charset="0"/>
            </a:endParaRPr>
          </a:p>
          <a:p>
            <a:pPr marL="342900" indent="-342900">
              <a:buFontTx/>
              <a:buAutoNum type="arabicPeriod" startAt="5"/>
              <a:defRPr/>
            </a:pPr>
            <a:r>
              <a:rPr lang="en-IE" sz="1400" dirty="0">
                <a:latin typeface="+mj-lt"/>
                <a:cs typeface="Arial" charset="0"/>
              </a:rPr>
              <a:t>Business in the Community Ireland</a:t>
            </a:r>
          </a:p>
          <a:p>
            <a:pPr marL="342900" indent="-342900">
              <a:buFont typeface="+mj-lt"/>
              <a:buAutoNum type="arabicPeriod"/>
              <a:defRPr/>
            </a:pPr>
            <a:endParaRPr lang="en-IE" dirty="0">
              <a:latin typeface="Verdana" pitchFamily="34" charset="0"/>
              <a:cs typeface="Arial" charset="0"/>
            </a:endParaRPr>
          </a:p>
        </p:txBody>
      </p:sp>
      <p:pic>
        <p:nvPicPr>
          <p:cNvPr id="29699" name="Picture 5" descr="C:\Users\amyroche\Desktop\ana liffey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12088" y="1773238"/>
            <a:ext cx="1008062" cy="833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0" name="Picture 6" descr="C:\Users\amyroche\Desktop\MQI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12088" y="2708275"/>
            <a:ext cx="1158875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1" name="Picture 4" descr="C:\Users\amyroche\Desktop\cku5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67625" y="981075"/>
            <a:ext cx="1081088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2" name="Picture 7" descr="C:\Users\amyroche\Desktop\hse%20logo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40650" y="3500438"/>
            <a:ext cx="1012825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3" name="Picture 8" descr="C:\Users\amyroche\Desktop\irish prison service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24750" y="4221163"/>
            <a:ext cx="1401763" cy="627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4" name="AutoShape 10" descr="data:image/jpeg;base64,/9j/4AAQSkZJRgABAQAAAQABAAD/2wCEAAkGBxEPDxAPDw8VEBUQFxUPEA8QFBETDxAPFBYXFhQUFBYYKCkgJCYlHBUTIjIjJSkrLi4uGCIzODMsNygtMSwBCgoKDg0OGxAQGzckICQ0ODQ3MjAtNyw4NDQ0LTcvLDQsLSw0LCwsNCwsMjQsLCw0LCwsLCwsLCwsLCwsLC4sLP/AABEIAJ8BPgMBEQACEQEDEQH/xAAbAAEAAgMBAQAAAAAAAAAAAAAABQYBAwcEAv/EAEMQAAEDAgIECQgKAQQDAQAAAAEAAgMEERIhBRMxURUiQVNUYZGT0QYHFBYXUnGSIzIzNEJyc4Gxs6FDYrLBJDWiJv/EABoBAQACAwEAAAAAAAAAAAAAAAAEBQECAwb/xAA6EQABAwEEBggGAgICAwEAAAAAAQIDEQQSMVEFExQhUpEVMkFhcYGhwSIzU3Kx0QbwI/E04UJEYjX/2gAMAwEAAhEDEQA/AO4oAgCAIAgCAIAgCAIAgCAIAgCAIAgCAIAgCAIAgCAIAgCAIAgCAIAgCAIAgCAIAgCAIAgCAIAgCAIAgCAIAgCAIAgCAIAgCAIAgCAIAgCAIAgCAIAgCAIAgCAIAgCAIAgCAIAgCAIAgCAIAgCAIAgCAIDBQFB85mlKinkpmwTviD2yF2A2uQWWv2lT7FEx6OVyVL/Qtlhma9ZG1pT3KX6x13TZvnU7ZouEu+jLJ9NPUesdd02b502aLhHRlk+mnqPWOu6bN86bNFwjoyyfTT1HrHXdNm+dNmi4R0ZZPpp6j1jrumzfOmzRcI6Msn009R6x13TZvnTZouEdGWT6aeo9Y67ps3zps0XCOjLJ9NPUesdd02b502aLhHRlk+mnqPWOu6bN86bNFwjoyyfTT1HrHXdNm+dNmi4R0ZZPpp6j1jrumzfOmzRcI6Msn009R6x13TZvnTZouEdGWT6aeo9Y67ps3zps0XCOjbJ9NPUesdd02b502aLhHRlk+mnqPWOu6bN86bNDwjoyyfTT1OiebaumnppXTSulIlLQ55uQ3Aw27SVW22NrHojUpuPOaZs8cMzWxpRKe6lvUQqAgCAIAgCAIAgCAIAgCAIAgCAIAgCAIAgCAIAgObedr7Wk/LL/ADGrPR+DvI9P/HurJ5e5QVYnoSw0nkfUSxwyCamZr2iSNkkrmyFrtnFw/wAKK61sa5Uou4q5NLRMe5itct1aLRP+yFrqOSCR8UzCx7DZzTY8lwQRlYggqQx6PbebgT4ZmTMR7FqimlbHUwgPW6htTio1sfGkMOpxfTCwJxFu7L/IXPWf5LlCPtH+fU3VwrXsPIuhIMoZMIYMoZCAy1tyBvIG/b1Iq0Spq5aIqm+Shlax0hifq2uLNYWkNuHYM92dh1E2XNsjVWld5xbaY3ORtfiXs8qnnXQ7hDJ0/wA1H3Sf9Y/1xqp0h8xPD3U8np/57ft91LuoJRBAEAQBAEAQBAEAQBAEAQBAEAQBAEAQBAEAQBAc287X2tJ+WX+Y1Z6Pwd5Hp/491ZPL3KErE9EXPSGho6mLResrIaa9PGzDK60ruuMbOW23aq5syxueiNrvU87HbHwSTo2NXfEuHubK+nbVaYqmTwkCOB+FriQ52raMEt2nluSM9lr5o1yx2dqtXtNYpHQWBjo3b1d+ewr1FRsdouqqC28kckLGPucmuw4hbZncqS96pO1qLuVCzlleltjjRfhVF3cyZ0zTU1JTwgaP17JoWvFdrHgmdwuM27M8OVwCDYLhE6SRy/HRUXAgWaSe0SurLdVF6tOwgpKBg0Yaqx1vpBgxXNhGIS+2HZt5VI1jtfc7KFjr37bqq/Ddr51LW6joG17dH+g/bNaHT6x5cx7oy4YAdmzaDtPUoaOmWJZL+HYVCSWtbMtp1uC4U7+0htD6MZFTz1ctM6sLJvRYYG4ywuAu+R4YCbW2XFr/ABFu8squcjGuu7q1JtptL3ysia+4ipeVfwiG+r0HA6q0e7Vup4a77SFxcHRSD6zAXZgEloHxytlbVsz7j0rVW9pzjtsqQTJW85mC5pn5Hi8rXRxudANHCkkjccMge8iWEXzw7DfiG+fKF0s15fiv1QkaO1j0SRZr6KmGSkj5TUlPSRNibQY2yRAxV+sdczOF7kjLaQcNwCNgsuUDnyOrf31wItilmtD7yy0VF3sp2FTp3YXsdYnC5rrNF3GxBsBvU52Cl49KsVO5T3VdeHF5wPbiZNDxha0jqkzWPwaQCNt+rNcGx7035L6UIEdnVFbvTdRfJG3fzgRqkFiZQydP81H3Sf8AWP8AXGqnSHXTw91PJ6f+e37fdS7qCUQQBAEAQBAEAQBAEAQBAEAQBAEAQBAEAQBAEAQHNvO19rSfll/mNWej8HeR6f8Aj3Vk8vcoKsT0Jca/RArKegLauniEdOyKUSygPYdp4vLt2EhQGzat70uqu8oYrWtmlmRWOWrlVKIehmmaeTS4IkAiNOaJs7smucRfFfdfK61WF6WfDfWtDk6yTNsGHxXr1P7zPBPRtpNFVUDqmGWR8sL9XC8Ps1paBnltAvsyW7XrJO111UTed2TOtFtjkRio1EXeqeJ7vJ6P0VjzNX001E+Nxkhx4nOc4ZNZGcwcXbuvs5zO1i7mqjiPbH696IyJzZUXH9r27v8AdCAkmbwNq8Qx+lF+C4x4dRbFbba+V1JRq7RXuLFGO2+8qbrmPmTdRVxnTsEokbgGrvJiGAfQkZu2bSuLWrsypT+1IbIn9GvbRa791O816IrzLBU0kNWKWUVDqmCQv1cczDcOYXj9j2bc0lZdc17m1SlF7jNqh1ckcz2Xm3URUpWi+BFaSgkkqIqep0jHLlczOkfJBC517tLt+Tc+sbF2jc1GK5rKd2ZLs72MhdLFCqd1N6krpqRzNGmCrqoamXWsNKY3618cYtjLn2va1xnnntPJwios15jVRO0h2REfa9ZAxWtotd1K+CYHp0Qz0SCoZPXU9RSPidgja/G90rvq4Izm3O+QO2xyWsi6xyXWqjqnG0O2iVixxK2RFSq0pu719ylUb8MkTiRxXscSbWADgSTf4KxelWqh6KVKscidqL+CXq6njVDHao6yWrcThhP+iTE5jhsu4NzFrkZ5qK1vVVK7kT87yrZGv+NzUXcjc+LfXy9D407qQ2MQxtANnMkaYbujwNBa4N498WZL873W0CPqt5f7+OR1sOtvO1i7+1N+Ne/dhluoRCklkdP81H3Sf9Y/1xqp0h108PdTymn/AJ7ft91LuoJRBAEAQBAEAQBAEAQBAEAQBAEAQBAEAQBAEAQBAc287X2tJ+WX+Y1Z6Pwd5Hp/491ZPL3KErE9CYwjcgFkAAQyMPL/AJQwLIBZACEAsgAbZALcv+UAQCyAWQGUMnT/ADUfdJ/1j/XGqnSHXTw91PJ6f+e37fdS7qCUQQBAEAQBAEAQBAEAQBAEAQBAEAQBAEAQBAEAQERpvydp60sNQ1zjGCG4XObYOtfZ8Au0U74q3SZZbdNZqpGuPdUjfZ/Qc2/vZPFddtmz9CV03a805IPZ/Qc2/vZPFNtmz9B03a805IPZ/Qc2/vZPFNtmz9B03a805IPZ/Qc2/vZPFNtmz9B03a805IPZ/Qc2/vZPFNtmz9B03a805IPZ/Qc2/vZPFNtmz9B03a805IPZ/Qc2/vZPFNtmz9B03a805IPZ/Qc2/vZPFNtmz9B03a805IPZ/Qc2/vZPFNtmz9B03a805IPZ/Qc2/vZPFNtmz9B03a805IPZ/Qc2/vZPFNtmz9B03a805IPZ/Qc2/vZPFNtmz9B03a805IPZ/Qc2/vZPFNtmz9B03a805IPZ/Qc2/vZPFNtmz9B03a805IPZ/Qc2/vZPFNtmz9B03a805ITGhNCw0THRwNLWudjOJxccVgNp6gFwlldItXEK02uS0uR0i703ZEiuZGCAIAgCAIAgCAIAgCAIAgCAIAgCAIAgCAIAgMFAaJ6yOO2slZHfZjc1t7bbXWURVwNmsc7qpU1cLU/SYu8j8Vm47I21MnCvIcLU/SYu8j8UuOyGpk4V5Dhan6TF3kfilx2Q1MnCvIcLU/SYu8j8UuOyGpk4V5Dhan6TF3kfilx2Q1MnCvIcLU/SYu8j8UuOyGpk4V5Dhan6TF3kfilx2Q1MnCvIcLU/SYu8j8UuOyGpk4V5Dhan6TF3kfilx2Q1MnCvIcLU/SYu8j8UuOyGpk4V5Dhan6TF3kfilx2Q1MnCvIcLU/SYu8j8UuOyGpk4V5Dhan6TF3kfilx2Q1MnCvIcLU/SYu8j8UuOyGpk4V5Dhan6TF3kfilx2Q1MnCvI3U9SyQXjka8A2JY4OF91x+ywqKmJo5rm7nJQ3rBgIAgCAIAgCAIAgCAIAgCAIAgCAIAgCAIAgCAIDmnncaDLSXF+LLt+MatNH4O8j0/8f6snl7lC1Y3DsCsD0QwDcOwIYGAbh2BANWNw7Ahkasbh2BANWNw7AgGrG4dgQDVjcOwIBqxuHYEA1Y3DsCAasbh2BAMA3DsCGBqxuHYEA1Y3DsCGRqxuHYEB1DzTi1JPbnj/AFxqp0h8xPD3U8np/wCe37fdS8KCUQQBAEAQBAEAQBAEAQBAEAQBAEAQBAEAQBAEAQHNvO19rSfll/mNWej8HeR6f+PdWTy9yglWJ6EsdHo6jgpYamvEsjqkuMMUJwlsTDYvdsvfLl5RYbSojpJXvVsXZmVMtotM07orPREbiq55Ebp6jhhqHMpphPGQHMc1we4F3+m7D+IH98xyrrC9zmVelFJVinkkhvSpdVMezzPDLE5hAexzCcwHtc0kbxddWua7BaklkjH72Ki+G8+vR5MzqpOKMTjgfZrd5yyHWsX25oa6+LC8m/vPl0Tg0PLHBrvqvLXBjuXiuORy3LKOaq0RTZsrHOVqKiqnZU+mU8jvqxSOuMQwxvN27xYbOtYV7UxVDV08TcXInmfIjdg1mB2DnMLtXtt9bZty2rN5taV3m2tZeuVSuVd58lpADiCAb2cQQ0222Ow2SqVoZR7VVWou9D6MTr4cDrgXLcLsQbvIte3WsX20rU110dL15KeJiaJ7QMTHMxC7C9rmh3WL7eTYso5rsFqZZKx9bqotMiWpaOnqq2nhp2TRxS4A/GQ6QHjY3tOYtkBfZkclwc98cSucqKqECSaaz2Z75FRXJhT0/ZH1tMY5pYw13EfIGgg4tW17gD2Dausb6sRVUlwSo+Jr3LiiczQATewJtmbAmw3lbndXImIQydP81H3Sf9Y/1xqp0h108PdTyen/AJ7ft91LuoJRBAEAQBAEAQBAEAQBAEAQBAEAQBAEAQBAEAQBAc287X2tJ+WX+Y1Z6Pwd5Hp/491ZPL3KCVYnoSy+WAGp0WW/V9GAb/8AN/8ApRLL1pPEqNGfNnrje/Zr8hy0S1FQAHOpqeWeLlAkAABI+BPas2ve1rc1Q30r8UbI+xzkRfA3x1slbouuFS8yupnRTRSPsXtMhc1zQd3FPzdS1VjYpmXO2qHNYGWa2RLElEdVFTwLDLpWdulaCnbKRE6GPFFlgdjY+5O/6rexRWxNWBzqb6lZHZonWGWVU+JFx80IpmkJamn00yaQyNjs6NrrYY8EjwAwcn1W9i76trHRK1MSYtnjhlszmJRVx79yfs3SaTmhZoOOKVzGvEesa3ISDGxtnbxZzsuta6prllVUwNdlilfanPSqpWnduVT0HSMstfpSmkkLoW084bCbatuAMsQN/Gd8b9QWixtbEx6Y1OC2eOOywStSjlcm/n+is6b/APT6N+NZ/a5SY/nyeRZwf86fwT8FollLNOVL27WUjnD4iNhCiUrZ0+4p0RF0e1F4yvyaRmqtDVTqiQyujnjcx783NxtFwDuzdl1qUkbY7Q1G7qoWiQRwW9iRpRFavoTM1Q+LTNCI3YRJBTxPAtZ0ZDyW9rW9ijtRFszq5kBjGv0fKruxyr57v2RejtNy8MNkmkLxrZKTjWs2F0j2taALZAkH9l2dCmz/AAp2VJkljZ0eqMSi0R3nQw+D0Khr2bHTVPoLD+IxQkucfgRcfv1rKO1srFySvmbMk2q1RL2NbeXxX9KVhTS7On+aj7pP+sf641U6Q66eHup5PT/z2/b7qXdQSiCAIAgCAIAgCAIAgCAIAgCAIAgCAIAgCAIAgCA5t52vtaT8sv8AMas9H4O8j0/8e6snl7lCViehLFQaYpZKWOkr4pHCAudBLCQHhrjcxuvyf9AbLXUR8MiPV8S44lTPY7QydZrM5EvYov5Mnyp/841OoGqdH6K6muLuprbCdl75/wCOtNm/xXK761r3jo1dm1V74q3q9/8Af2aNJaUp20r6OhjkY2Vwkmlnc0vdh+rGA3kGWfVy3uto4n6xJJFwyN4LLOs6T2hUq1KIifk2S+UbHV9NWap4bAyONzOJjcWNeCRnb8Q2nkWrYHJC5napzZYJG2R8NUq5f1+jzUemWxs0gwxuPpoIYRhtHx3u4+f+4bL7F0dEqqxeEkSWV7nQqi9THkmHI+qnTbXjR30bh6CGh98P0mF7HcTP/adttqw2JUv/AP0YZZHt19V6+HJceZtj8oWCsrKrVvw1UcsTWcTGwyYbF2dvw8h5Vq6ByxNZkcn2GR1mjiqlWqi8qmKXSlK+ijpauGV5pnPfCYXtaJGyEudG8nYCSbkZ2AsUfFIkivYqb8zMtltCWh0sKpRyUWvZ3ob5/KaN1fPWCJ4bLA6nDOJja4sa0E52tlvutEsztUjK761I6aNlSythqlUdUiKevDKCoo8JLpnxyB+WBoYACDy8m5d3RqsqPyLB9nc61MmTBEVOZI1PlCx9dS1gjcG07YmOY4txO1eIOItcfiy+C5Ms6pE5iriRYtHvbZZIXLvcqqR+n5oHTySUhlDHXlJlwh7ZXOc52DDsAu2188iu0LXoy6+n/RLsccrYkZNTdu3ZU7e/0J7ziV5klgiIwlkYllaLfbygYr25QGjtUexMo1Xd5X6Fguse/NaJ4IVNTS7On+aj7pP+sf641U6Q66eHup5TT/z2/b7qXdQSiCAIAgCAIAgCAIAgCAIAgCAIAgCAIAgCAIAgMFAc187bgJaS5A4su34sVno7B3ken/j3Vk8vcoOtb7w7QrE9ENY33h2hZMDWN94doWKAaxvvDtCUA1jfeHaEoBrG+8O0LIGsb7w7QgGsb7w7QsUA1jfeHaEA1jfeHaFkDWN94doWANY33h2hZAEoBviGWfIcx1FYoFSqUU21dc6Z7pZZcb35ue4i5sLDZ1ALDWI1KIm40jibG1GMSiIata33h2hbHQ6j5p3XpJ7G/wBMf641UaQ+Ynh7qeT0/wDPb9vupeFBKIIAgCAIAgCAIAgCAIAgCAIAgCAIAgCAIAgCAIDTNTRvtjja+2zE0Ot8LrKKqYGzXub1Voa+DYOYj+Rngs33Zm2uk4l5jg2DmI+7Z4JfdmNdJxLzHBsHMR92zwS+7Ma6TiXmODYOYj+Rngl92Y10nEvMcGwcxH3bPBL7sxrpOJeY4Ng5iPu2eCX3ZjXScS8xwbBzEfds8EvuzGuk4l5jg2DmI/kZ4JfdmNdJxLzHBsHMR92zwS+7Ma6TiXmODYOYj7tngl92Y10nEvMcGwcxH3bPBL7sxrpOJeY4Ng5iPu2eCX3ZjXScS8xwbBzEfds8EvuzGuk4l5jg2DmI+7Z4JfdmNdJxLzHBsHMR92zwS+7Ma6TiXmboYGMFmMawHMhoDRffksKqriauc529y1NiwahAEAQBAEAQBAEAQBAEAQBAEAQBAEAQBAEAQBARundMxUUYlmxYS4MGAYjiIJ2fsV0iidI660kWWyvtL7jMe89VDVNmijmZfDK1sjb5HC4Bwv8AsVo5qtVUXsOUkaxvVjsUWnI33WDQXQENofyiiq554IQ4+j4cT3CzXEuc0ho25FhzK6vhcxqKvaSp7HJAxr3/APkTN1yIougF0BFeUWnoqCLXTYjc4WNYLuc6xNtwyBzK6RROlddaSbLZJLS+5GScL8TWutbEA63xF1zI6pRaH2hgIAgCAIAgCAIAgCAIAgCAIAgCAIAgCAIAgCAIAgCAIAgCAIAgKZ51PuUf6rf+L1NsHzfIudBf8lfBSE0rpmrgj0TDSSlmtpoOJhiIkkIY1oJeP22hdmQxvdI5/Yqk2Cx2eZ08kydVy8t6m7SWl9JaOgcyolEss78MD7RuayNrQXvFgMyXtaA4WFidi1ZFDM6rUoiYnOGy2O1y1iRUa1N/evZn4m/QOnKynr46KulbOJgC17C12BxBLbOaBldpBBG0i2W3EsMbolkjSlDS1WOzy2ZZ4Gq272L/AHzPN5BY/SNLaota/wDA54uwP1k2Eu6rrNrpdjr/AHA20rd1dnvYU9kI2bynrqV8cr6+GpDjd9PE+KSzQLlrsLRbcC0nMcvL1bZ4pEuo1U71JTLBZZ2qxsbm5Ku4mtO6T0g/SZpKOfCHsaWtcI8Dbsu55cWl38/BcIookh1j0IVlstkSya+dFWi9niavJ/ytqGU1f6Q4SvpADG5wAu9znRhrsNrjEBntsVtLZmK9lzcjv9m9r0bE6aJItyP/ABj+CueUM1fNRxVFVKJIpnOdEOIHMeA4bABYEYrZnZyHbKhSJsitYm9CzsbLLHO6KFKOam/vwOyUf2cf5W/wFSrieMdipuWDAQBAEAQBAEAQBAEAQBAEAQBAEAQBAEAQBAEAQBAEAQBAEAQBAUzzqn/wo/1m/wDF6m2D5vkXWgv+SvgpXNJH6bQH6VJ/zjUmPqzefuWVn+Xa/F34Ul/OvRudHTzht2xF7JLfhD8OEncLtIvvIXGwPRFVq9pC0DM1r3xqu9cPL/ZG+SkOjZK6FtNFUhzfpWucWYGvaLkPDeTYL7CTZb2hbQ2Nb6pQ7299uZZ3LKraLup2+X9qRtC15i00I734mMN2mLXymQfLf9l1ddR0Vf7uJMisSSzX8KetEp6kNpGWl9GgEIcJ7P8ASXOLi13u4Be3YB1ruxJL7r2HYT4m2hJ3rIvwdhfYT/8AoW/ot/qUD/1PMoF//KX7vcrWjacyx6ZawXIwyWGZIjqHvP8AhpUhzka6JV/u4sZZEjksyuww5tRDzaX05FLoyko2g44C9zybYbWeBY8t8Q7F0jhc2Zz1wU7WexyR2uSZcHJu9Ds9H9lH+Vv8BUininYqblgwEAQBAEAQBAEAQBAEAQBAEAQBAEAQBAEAQBAEAQBAEAQBAEAQGqenZIML2NeNtnAOF99isoqpgbNcrd6LQ+XUcZwkxsJZbAS1pwW2Yd2wbEquYR7krvxNj4w4EEAg5EEXBHWsGqKqLVDTS0MUV9VGyO+3A1rb/GyyrlXE2c9zustT7ipWMLixjWl31i1rQXfG23ae1FVVxCvc7FTQNFU4uBBELnERq2WLt5yWb7szbXScS8zf6KzFrMDcWzHhGO26+1YqtKGt91LtdxiKkYwksY1pd9YtaAXfEjbtKKqriFc5dyqahouAXAgj4xxO+jZm7ecusrN92ZtrpOJeZ62iwstTmZQBAEAQBAEAQBAEAQBAEAQBAEAQBAEAQBAEAQBAEAQBAEAQBAEAQBAEAQBAEAQBAEAQBAEAQBAEAQBAEAQBAEAQBAEAQBAEAQH/2Q=="/>
          <p:cNvSpPr>
            <a:spLocks noChangeAspect="1" noChangeArrowheads="1"/>
          </p:cNvSpPr>
          <p:nvPr/>
        </p:nvSpPr>
        <p:spPr bwMode="auto">
          <a:xfrm>
            <a:off x="173038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IE">
              <a:latin typeface="Verdana" pitchFamily="34" charset="0"/>
              <a:cs typeface="Arial" charset="0"/>
            </a:endParaRPr>
          </a:p>
        </p:txBody>
      </p:sp>
      <p:pic>
        <p:nvPicPr>
          <p:cNvPr id="29705" name="Picture 11" descr="C:\Users\amyroche\Desktop\Business in the community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380288" y="4941888"/>
            <a:ext cx="1476375" cy="73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55650" y="115888"/>
            <a:ext cx="8137525" cy="5857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IE" sz="3200" dirty="0">
                <a:solidFill>
                  <a:schemeClr val="accent1">
                    <a:lumMod val="75000"/>
                  </a:schemeClr>
                </a:solidFill>
                <a:latin typeface="+mj-lt"/>
                <a:cs typeface="Arial" charset="0"/>
              </a:rPr>
              <a:t>Friends Of Coolmine </a:t>
            </a:r>
          </a:p>
        </p:txBody>
      </p:sp>
      <p:sp>
        <p:nvSpPr>
          <p:cNvPr id="30722" name="Text Box 21"/>
          <p:cNvSpPr txBox="1">
            <a:spLocks noChangeArrowheads="1"/>
          </p:cNvSpPr>
          <p:nvPr/>
        </p:nvSpPr>
        <p:spPr bwMode="auto">
          <a:xfrm>
            <a:off x="4284663" y="836613"/>
            <a:ext cx="3051175" cy="10795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</a:pPr>
            <a:r>
              <a:rPr lang="en-IE" sz="1400" b="1">
                <a:cs typeface="Arial" charset="0"/>
              </a:rPr>
              <a:t>€10 – Your monthly gift of €10 will help provide a bed and treatment for someone who is staying in our residential treatment services</a:t>
            </a:r>
            <a:endParaRPr lang="en-US" sz="1400">
              <a:latin typeface="Verdana" pitchFamily="34" charset="0"/>
              <a:cs typeface="Arial" charset="0"/>
            </a:endParaRPr>
          </a:p>
        </p:txBody>
      </p:sp>
      <p:pic>
        <p:nvPicPr>
          <p:cNvPr id="30723" name="Picture 23" descr="c_H9S80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350" y="765175"/>
            <a:ext cx="2232025" cy="122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4" name="Picture 24" descr="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350" y="2133600"/>
            <a:ext cx="2232025" cy="1366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5" name="Text Box 22"/>
          <p:cNvSpPr txBox="1">
            <a:spLocks noChangeArrowheads="1"/>
          </p:cNvSpPr>
          <p:nvPr/>
        </p:nvSpPr>
        <p:spPr bwMode="auto">
          <a:xfrm>
            <a:off x="4284663" y="2205038"/>
            <a:ext cx="3095625" cy="122396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</a:pPr>
            <a:r>
              <a:rPr lang="en-IE" sz="1400" b="1">
                <a:cs typeface="Arial" charset="0"/>
              </a:rPr>
              <a:t>€15 – Your monthly gift of €15 will help us provide baby supplies and food for babies who are residing in our Mother &amp; Child Programme at Ashleigh House.</a:t>
            </a:r>
            <a:endParaRPr lang="en-US" sz="1400">
              <a:latin typeface="Verdana" pitchFamily="34" charset="0"/>
              <a:cs typeface="Arial" charset="0"/>
            </a:endParaRPr>
          </a:p>
        </p:txBody>
      </p:sp>
      <p:pic>
        <p:nvPicPr>
          <p:cNvPr id="30726" name="Picture 2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03350" y="3644900"/>
            <a:ext cx="2232025" cy="151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7" name="Text Box 23"/>
          <p:cNvSpPr txBox="1">
            <a:spLocks noChangeArrowheads="1"/>
          </p:cNvSpPr>
          <p:nvPr/>
        </p:nvSpPr>
        <p:spPr bwMode="auto">
          <a:xfrm>
            <a:off x="4284663" y="3644900"/>
            <a:ext cx="3095625" cy="15128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IE" sz="1400" b="1">
                <a:cs typeface="Arial" charset="0"/>
              </a:rPr>
              <a:t>€21 – Your monthly gift of €21 will help us provide for our client’s medical needs and help fund our detox programme. </a:t>
            </a:r>
            <a:endParaRPr lang="en-US" sz="1400">
              <a:latin typeface="Verdana" pitchFamily="34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le 1"/>
          <p:cNvSpPr>
            <a:spLocks noGrp="1"/>
          </p:cNvSpPr>
          <p:nvPr>
            <p:ph type="ctrTitle" idx="4294967295"/>
          </p:nvPr>
        </p:nvSpPr>
        <p:spPr>
          <a:xfrm>
            <a:off x="1187450" y="549275"/>
            <a:ext cx="7239000" cy="1444625"/>
          </a:xfrm>
        </p:spPr>
        <p:txBody>
          <a:bodyPr anchor="b"/>
          <a:lstStyle/>
          <a:p>
            <a:r>
              <a:rPr lang="en-IE" sz="4800" smtClean="0"/>
              <a:t>Upcoming Events </a:t>
            </a:r>
            <a:br>
              <a:rPr lang="en-IE" sz="4800" smtClean="0"/>
            </a:br>
            <a:endParaRPr lang="en-IE" sz="4800" smtClean="0"/>
          </a:p>
        </p:txBody>
      </p:sp>
      <p:sp>
        <p:nvSpPr>
          <p:cNvPr id="31746" name="Subtitle 2"/>
          <p:cNvSpPr>
            <a:spLocks noGrp="1"/>
          </p:cNvSpPr>
          <p:nvPr>
            <p:ph type="subTitle" idx="4294967295"/>
          </p:nvPr>
        </p:nvSpPr>
        <p:spPr>
          <a:xfrm>
            <a:off x="1476375" y="2133600"/>
            <a:ext cx="7239000" cy="3311525"/>
          </a:xfrm>
        </p:spPr>
        <p:txBody>
          <a:bodyPr/>
          <a:lstStyle/>
          <a:p>
            <a:r>
              <a:rPr lang="en-IE" sz="1800" b="1" dirty="0" smtClean="0"/>
              <a:t>Family Open Day April in Coolmine Lodge For Family Members.</a:t>
            </a:r>
          </a:p>
          <a:p>
            <a:r>
              <a:rPr lang="en-IE" sz="1800" b="1" dirty="0" smtClean="0"/>
              <a:t>Women’s Mini Marathon in June in City Centre</a:t>
            </a:r>
          </a:p>
          <a:p>
            <a:r>
              <a:rPr lang="en-IE" sz="1800" b="1" dirty="0" smtClean="0"/>
              <a:t>Graduate Open Day TBC- Jul/Aug</a:t>
            </a:r>
          </a:p>
          <a:p>
            <a:r>
              <a:rPr lang="en-IE" sz="1800" b="1" dirty="0" smtClean="0"/>
              <a:t> TBC- Jul/Au Lodge Graduates only - Launch mentoring scheme/Reflection/Dinner</a:t>
            </a:r>
          </a:p>
          <a:p>
            <a:r>
              <a:rPr lang="en-IE" sz="1800" b="1" dirty="0" smtClean="0"/>
              <a:t>Graduation Sept St. Patrick’s Cathedral Family, Friends, peer agencies, donors, funders.</a:t>
            </a:r>
          </a:p>
          <a:p>
            <a:r>
              <a:rPr lang="en-IE" sz="1800" b="1" dirty="0" smtClean="0"/>
              <a:t>Strategic Plan Launch Early Dec TBC  Funders, peer agencies, media.</a:t>
            </a:r>
          </a:p>
          <a:p>
            <a:r>
              <a:rPr lang="en-IE" sz="1800" b="1" dirty="0" smtClean="0"/>
              <a:t>Gala Concert Early Dec in  Draiocht for  General public, mailing list, Friends/Donors</a:t>
            </a:r>
          </a:p>
          <a:p>
            <a:pPr>
              <a:buFont typeface="Arial" charset="0"/>
              <a:buAutoNum type="arabicPeriod"/>
            </a:pPr>
            <a:endParaRPr lang="en-IE" sz="1700" dirty="0" smtClean="0">
              <a:latin typeface="Arial" charset="0"/>
            </a:endParaRPr>
          </a:p>
          <a:p>
            <a:pPr>
              <a:buFont typeface="Arial" charset="0"/>
              <a:buNone/>
            </a:pPr>
            <a:endParaRPr lang="en-IE" sz="1500" dirty="0" smtClean="0">
              <a:latin typeface="Arial" charset="0"/>
            </a:endParaRPr>
          </a:p>
          <a:p>
            <a:pPr algn="ctr">
              <a:buFont typeface="Arial" charset="0"/>
              <a:buNone/>
            </a:pPr>
            <a:r>
              <a:rPr lang="en-IE" sz="1200" b="1" i="1" dirty="0" smtClean="0">
                <a:solidFill>
                  <a:srgbClr val="254061"/>
                </a:solidFill>
                <a:latin typeface="Comic Sans MS" pitchFamily="66" charset="0"/>
              </a:rPr>
              <a:t>Please leave your contact email at reception and  we will add you to our mailing list</a:t>
            </a:r>
            <a:r>
              <a:rPr lang="en-IE" sz="1300" b="1" i="1" dirty="0" smtClean="0">
                <a:solidFill>
                  <a:srgbClr val="254061"/>
                </a:solidFill>
                <a:latin typeface="Comic Sans MS" pitchFamily="66" charset="0"/>
              </a:rPr>
              <a:t> </a:t>
            </a:r>
          </a:p>
          <a:p>
            <a:pPr>
              <a:buFont typeface="Arial" charset="0"/>
              <a:buNone/>
            </a:pPr>
            <a:endParaRPr lang="en-IE" sz="1500" dirty="0" smtClean="0">
              <a:latin typeface="Arial" charset="0"/>
            </a:endParaRPr>
          </a:p>
          <a:p>
            <a:pPr>
              <a:buFont typeface="Arial" charset="0"/>
              <a:buNone/>
            </a:pPr>
            <a:endParaRPr lang="en-IE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sz="3600" b="1" smtClean="0"/>
              <a:t>Community &amp; Day services</a:t>
            </a:r>
            <a:r>
              <a:rPr lang="ga-IE" sz="3600" b="1" smtClean="0"/>
              <a:t> </a:t>
            </a:r>
            <a:r>
              <a:rPr lang="en-IE" sz="3600" b="1" smtClean="0"/>
              <a:t/>
            </a:r>
            <a:br>
              <a:rPr lang="en-IE" sz="3600" b="1" smtClean="0"/>
            </a:br>
            <a:r>
              <a:rPr lang="en-IE" sz="3600" b="1" u="sng" smtClean="0"/>
              <a:t>Cannabis Programme</a:t>
            </a:r>
            <a:r>
              <a:rPr lang="en-IE" sz="3600" b="1" smtClean="0"/>
              <a:t/>
            </a:r>
            <a:br>
              <a:rPr lang="en-IE" sz="3600" b="1" smtClean="0"/>
            </a:br>
            <a:endParaRPr lang="en-US" sz="3600" b="1" smtClean="0"/>
          </a:p>
        </p:txBody>
      </p:sp>
      <p:sp>
        <p:nvSpPr>
          <p:cNvPr id="4608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ga-IE" sz="3100" b="1" u="sng" dirty="0" smtClean="0"/>
              <a:t>Structured </a:t>
            </a:r>
            <a:r>
              <a:rPr lang="en-IE" sz="3100" b="1" u="sng" dirty="0" smtClean="0"/>
              <a:t>12 Week </a:t>
            </a:r>
            <a:r>
              <a:rPr lang="ga-IE" sz="3100" b="1" u="sng" dirty="0" smtClean="0"/>
              <a:t>Progamme</a:t>
            </a:r>
            <a:endParaRPr lang="en-GB" sz="3100" b="1" u="sng" dirty="0" smtClean="0"/>
          </a:p>
          <a:p>
            <a:r>
              <a:rPr lang="en-GB" sz="3100" dirty="0" smtClean="0"/>
              <a:t>2 days a week, Tuesday &amp; Friday.          </a:t>
            </a:r>
          </a:p>
          <a:p>
            <a:r>
              <a:rPr lang="en-GB" sz="3100" dirty="0" smtClean="0"/>
              <a:t>2 Days of </a:t>
            </a:r>
            <a:r>
              <a:rPr lang="ga-IE" sz="3100" dirty="0" smtClean="0"/>
              <a:t> Therapeutic &amp; Educational group work</a:t>
            </a:r>
            <a:r>
              <a:rPr lang="en-GB" sz="3100" dirty="0" smtClean="0"/>
              <a:t>:</a:t>
            </a:r>
          </a:p>
          <a:p>
            <a:r>
              <a:rPr lang="en-GB" sz="3600" b="1" dirty="0" smtClean="0"/>
              <a:t> </a:t>
            </a:r>
            <a:r>
              <a:rPr lang="en-GB" sz="3500" dirty="0" smtClean="0"/>
              <a:t>Reduce the use, CRA Work Shops, Mindfulness &amp; Acupuncture.</a:t>
            </a:r>
          </a:p>
          <a:p>
            <a:r>
              <a:rPr lang="en-GB" sz="3500" dirty="0" smtClean="0"/>
              <a:t>Catherine PUP </a:t>
            </a:r>
            <a:endParaRPr lang="en-US" sz="3500" dirty="0" smtClean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le 1"/>
          <p:cNvSpPr>
            <a:spLocks noGrp="1"/>
          </p:cNvSpPr>
          <p:nvPr>
            <p:ph type="ctrTitle" idx="4294967295"/>
          </p:nvPr>
        </p:nvSpPr>
        <p:spPr>
          <a:xfrm>
            <a:off x="1331913" y="260350"/>
            <a:ext cx="7239000" cy="1444625"/>
          </a:xfrm>
        </p:spPr>
        <p:txBody>
          <a:bodyPr anchor="b"/>
          <a:lstStyle/>
          <a:p>
            <a:r>
              <a:rPr lang="en-IE" sz="4800" smtClean="0">
                <a:solidFill>
                  <a:srgbClr val="376092"/>
                </a:solidFill>
              </a:rPr>
              <a:t>Clients Talks </a:t>
            </a:r>
            <a:r>
              <a:rPr lang="en-IE" sz="4800" smtClean="0"/>
              <a:t/>
            </a:r>
            <a:br>
              <a:rPr lang="en-IE" sz="4800" smtClean="0"/>
            </a:br>
            <a:endParaRPr lang="en-IE" sz="4800" smtClean="0"/>
          </a:p>
        </p:txBody>
      </p:sp>
      <p:sp>
        <p:nvSpPr>
          <p:cNvPr id="32770" name="Subtitle 2"/>
          <p:cNvSpPr>
            <a:spLocks noGrp="1"/>
          </p:cNvSpPr>
          <p:nvPr>
            <p:ph type="subTitle" idx="4294967295"/>
          </p:nvPr>
        </p:nvSpPr>
        <p:spPr>
          <a:xfrm>
            <a:off x="1403350" y="1989138"/>
            <a:ext cx="7023100" cy="4248150"/>
          </a:xfrm>
        </p:spPr>
        <p:txBody>
          <a:bodyPr/>
          <a:lstStyle/>
          <a:p>
            <a:pPr marL="0" indent="0">
              <a:buFont typeface="Wingdings" pitchFamily="2" charset="2"/>
              <a:buChar char="Ø"/>
            </a:pPr>
            <a:r>
              <a:rPr lang="en-IE" sz="1500" smtClean="0">
                <a:latin typeface="Arial" charset="0"/>
              </a:rPr>
              <a:t>Please take some time to have a look around and enjoy some of the refreshments provided</a:t>
            </a:r>
          </a:p>
          <a:p>
            <a:pPr marL="0" indent="0">
              <a:buFont typeface="Wingdings" pitchFamily="2" charset="2"/>
              <a:buChar char="Ø"/>
            </a:pPr>
            <a:endParaRPr lang="en-IE" sz="1500" smtClean="0">
              <a:latin typeface="Arial" charset="0"/>
            </a:endParaRPr>
          </a:p>
          <a:p>
            <a:pPr marL="0" indent="0">
              <a:buFont typeface="Arial" charset="0"/>
              <a:buNone/>
            </a:pPr>
            <a:endParaRPr lang="en-IE" sz="1500" smtClean="0">
              <a:latin typeface="Arial" charset="0"/>
            </a:endParaRPr>
          </a:p>
          <a:p>
            <a:pPr marL="0" indent="0">
              <a:buFont typeface="Wingdings" pitchFamily="2" charset="2"/>
              <a:buChar char="Ø"/>
            </a:pPr>
            <a:r>
              <a:rPr lang="en-IE" sz="1500" smtClean="0">
                <a:latin typeface="Arial" charset="0"/>
              </a:rPr>
              <a:t>Feel free to speak to any of our staff/ Volunteers if you would like any more info on our services</a:t>
            </a:r>
          </a:p>
          <a:p>
            <a:pPr marL="0" indent="0">
              <a:buFont typeface="Arial" charset="0"/>
              <a:buNone/>
            </a:pPr>
            <a:endParaRPr lang="en-IE" sz="1500" smtClean="0">
              <a:latin typeface="Arial" charset="0"/>
            </a:endParaRPr>
          </a:p>
          <a:p>
            <a:pPr marL="0" indent="0">
              <a:buFont typeface="Wingdings" pitchFamily="2" charset="2"/>
              <a:buChar char="Ø"/>
            </a:pPr>
            <a:endParaRPr lang="en-IE" sz="1500" smtClean="0">
              <a:latin typeface="Arial" charset="0"/>
            </a:endParaRPr>
          </a:p>
          <a:p>
            <a:pPr marL="0" indent="0">
              <a:buFont typeface="Wingdings" pitchFamily="2" charset="2"/>
              <a:buChar char="Ø"/>
            </a:pPr>
            <a:r>
              <a:rPr lang="en-IE" sz="1500" smtClean="0">
                <a:latin typeface="Arial" charset="0"/>
              </a:rPr>
              <a:t>Our Outreach Worker is on hand if anyone would like to discuss treatment options or make a referral.</a:t>
            </a:r>
          </a:p>
          <a:p>
            <a:pPr marL="0" indent="0">
              <a:buFont typeface="Wingdings" pitchFamily="2" charset="2"/>
              <a:buChar char="Ø"/>
            </a:pPr>
            <a:endParaRPr lang="en-IE" sz="4200" smtClean="0">
              <a:latin typeface="Arial" charset="0"/>
            </a:endParaRPr>
          </a:p>
          <a:p>
            <a:pPr marL="0" indent="0" algn="ctr">
              <a:buFont typeface="Arial" charset="0"/>
              <a:buNone/>
            </a:pPr>
            <a:r>
              <a:rPr lang="en-IE" sz="4200" smtClean="0">
                <a:solidFill>
                  <a:srgbClr val="254061"/>
                </a:solidFill>
                <a:latin typeface="Arial" charset="0"/>
              </a:rPr>
              <a:t>*Thank you* </a:t>
            </a:r>
          </a:p>
          <a:p>
            <a:pPr marL="0" indent="0">
              <a:buFont typeface="Wingdings" pitchFamily="2" charset="2"/>
              <a:buChar char="q"/>
            </a:pPr>
            <a:endParaRPr lang="en-IE" sz="2300" smtClean="0">
              <a:latin typeface="Arial" charset="0"/>
            </a:endParaRPr>
          </a:p>
          <a:p>
            <a:pPr marL="0" indent="0">
              <a:buFont typeface="Arial" charset="0"/>
              <a:buNone/>
            </a:pPr>
            <a:endParaRPr lang="en-IE" sz="2300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extLst>
            <a:ext uri="{909E8E84-426E-40DD-AFC4-6F175D3DCCD1}"/>
            <a:ext uri="{91240B29-F687-4F45-9708-019B960494DF}"/>
          </a:extLst>
        </p:spPr>
        <p:txBody>
          <a:bodyPr rtlCol="0" anchor="t"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IE" altLang="en-US" sz="2800" dirty="0" smtClean="0">
                <a:solidFill>
                  <a:srgbClr val="336699"/>
                </a:solidFill>
                <a:latin typeface="Arial" charset="0"/>
              </a:rPr>
              <a:t/>
            </a:r>
            <a:br>
              <a:rPr lang="en-IE" altLang="en-US" sz="2800" dirty="0" smtClean="0">
                <a:solidFill>
                  <a:srgbClr val="336699"/>
                </a:solidFill>
                <a:latin typeface="Arial" charset="0"/>
              </a:rPr>
            </a:br>
            <a:r>
              <a:rPr lang="en-IE" altLang="en-US" sz="2800" dirty="0" smtClean="0">
                <a:solidFill>
                  <a:srgbClr val="336699"/>
                </a:solidFill>
                <a:latin typeface="Arial" charset="0"/>
              </a:rPr>
              <a:t/>
            </a:r>
            <a:br>
              <a:rPr lang="en-IE" altLang="en-US" sz="2800" dirty="0" smtClean="0">
                <a:solidFill>
                  <a:srgbClr val="336699"/>
                </a:solidFill>
                <a:latin typeface="Arial" charset="0"/>
              </a:rPr>
            </a:br>
            <a:r>
              <a:rPr lang="en-IE" altLang="en-US" sz="2800" dirty="0" smtClean="0">
                <a:solidFill>
                  <a:srgbClr val="336699"/>
                </a:solidFill>
                <a:latin typeface="Arial" charset="0"/>
              </a:rPr>
              <a:t/>
            </a:r>
            <a:br>
              <a:rPr lang="en-IE" altLang="en-US" sz="2800" dirty="0" smtClean="0">
                <a:solidFill>
                  <a:srgbClr val="336699"/>
                </a:solidFill>
                <a:latin typeface="Arial" charset="0"/>
              </a:rPr>
            </a:br>
            <a:endParaRPr lang="en-US" altLang="en-US" sz="2800" dirty="0" smtClean="0">
              <a:solidFill>
                <a:srgbClr val="336699"/>
              </a:solidFill>
              <a:latin typeface="Arial" charset="0"/>
            </a:endParaRPr>
          </a:p>
        </p:txBody>
      </p:sp>
      <p:sp>
        <p:nvSpPr>
          <p:cNvPr id="34818" name="Content Placeholder 4"/>
          <p:cNvSpPr>
            <a:spLocks noGrp="1"/>
          </p:cNvSpPr>
          <p:nvPr>
            <p:ph idx="1"/>
          </p:nvPr>
        </p:nvSpPr>
        <p:spPr>
          <a:xfrm>
            <a:off x="0" y="1"/>
            <a:ext cx="9144001" cy="6858000"/>
          </a:xfrm>
        </p:spPr>
        <p:txBody>
          <a:bodyPr/>
          <a:lstStyle/>
          <a:p>
            <a:pPr eaLnBrk="1" hangingPunct="1"/>
            <a:endParaRPr lang="en-GB" dirty="0" smtClean="0"/>
          </a:p>
          <a:p>
            <a:pPr eaLnBrk="1" hangingPunct="1"/>
            <a:endParaRPr lang="en-GB" dirty="0" smtClean="0"/>
          </a:p>
          <a:p>
            <a:pPr eaLnBrk="1" hangingPunct="1">
              <a:buNone/>
            </a:pPr>
            <a:r>
              <a:rPr lang="en-GB" b="1" dirty="0" smtClean="0">
                <a:latin typeface="Algerian" pitchFamily="82" charset="0"/>
              </a:rPr>
              <a:t>Happy Patrick’s Week.</a:t>
            </a:r>
            <a:endParaRPr lang="en-IE" b="1" dirty="0" smtClean="0">
              <a:latin typeface="Algerian" pitchFamily="82" charset="0"/>
            </a:endParaRPr>
          </a:p>
        </p:txBody>
      </p:sp>
      <p:pic>
        <p:nvPicPr>
          <p:cNvPr id="1026" name="Picture 2" descr="C:\Program Files (x86)\Microsoft Office\MEDIA\CAGCAT10\j0336075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7824" y="2780928"/>
            <a:ext cx="3521075" cy="3567113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310</TotalTime>
  <Words>1287</Words>
  <Application>Microsoft Office PowerPoint</Application>
  <PresentationFormat>On-screen Show (4:3)</PresentationFormat>
  <Paragraphs>355</Paragraphs>
  <Slides>19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 Community &amp; Day services  Open Day  2015  WELCOME  </vt:lpstr>
      <vt:lpstr>Community and Day Services   </vt:lpstr>
      <vt:lpstr>Slide 3</vt:lpstr>
      <vt:lpstr>Community &amp; Day services  Outreach  </vt:lpstr>
      <vt:lpstr>         Community and Day Services CRAFT/ Family Support </vt:lpstr>
      <vt:lpstr>Community &amp; Day services  Contingency Management </vt:lpstr>
      <vt:lpstr>Community &amp; Day services  Welcome Programme </vt:lpstr>
      <vt:lpstr>Slide 8</vt:lpstr>
      <vt:lpstr>Community &amp; Day services  Day programme </vt:lpstr>
      <vt:lpstr>Slide 10</vt:lpstr>
      <vt:lpstr>       Community &amp; Day services       Community Detox </vt:lpstr>
      <vt:lpstr>Slide 12</vt:lpstr>
      <vt:lpstr>Community and Day Services  The Team  </vt:lpstr>
      <vt:lpstr>Our Partnerships</vt:lpstr>
      <vt:lpstr>Slide 15</vt:lpstr>
      <vt:lpstr>Upcoming Events  </vt:lpstr>
      <vt:lpstr>Community &amp; Day services  Cannabis Programme </vt:lpstr>
      <vt:lpstr>Clients Talks  </vt:lpstr>
      <vt:lpstr>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Jason Shaw</dc:creator>
  <cp:lastModifiedBy>catherinemeleady</cp:lastModifiedBy>
  <cp:revision>37</cp:revision>
  <dcterms:created xsi:type="dcterms:W3CDTF">2014-05-17T18:41:45Z</dcterms:created>
  <dcterms:modified xsi:type="dcterms:W3CDTF">2015-03-18T10:11:35Z</dcterms:modified>
</cp:coreProperties>
</file>