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diagrams/data2.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olors2.xml" ContentType="application/vnd.ms-office.chartcolorstyle+xml"/>
  <Override PartName="/ppt/charts/style2.xml" ContentType="application/vnd.ms-office.chartstyle+xml"/>
  <Override PartName="/ppt/diagrams/layout3.xml" ContentType="application/vnd.openxmlformats-officedocument.drawingml.diagramLayout+xml"/>
  <Override PartName="/ppt/charts/style1.xml" ContentType="application/vnd.ms-office.chartstyle+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xml" ContentType="application/vnd.openxmlformats-officedocument.drawingml.char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1268" r:id="rId4"/>
    <p:sldId id="271" r:id="rId5"/>
    <p:sldId id="272" r:id="rId6"/>
    <p:sldId id="269" r:id="rId7"/>
    <p:sldId id="275" r:id="rId8"/>
    <p:sldId id="276" r:id="rId9"/>
    <p:sldId id="263" r:id="rId10"/>
    <p:sldId id="279" r:id="rId11"/>
    <p:sldId id="303" r:id="rId12"/>
    <p:sldId id="280" r:id="rId13"/>
    <p:sldId id="282" r:id="rId14"/>
    <p:sldId id="304" r:id="rId15"/>
    <p:sldId id="932" r:id="rId16"/>
    <p:sldId id="933" r:id="rId17"/>
    <p:sldId id="460" r:id="rId18"/>
    <p:sldId id="287" r:id="rId19"/>
    <p:sldId id="286" r:id="rId20"/>
    <p:sldId id="1113" r:id="rId21"/>
    <p:sldId id="1207" r:id="rId22"/>
    <p:sldId id="1114" r:id="rId23"/>
    <p:sldId id="1248" r:id="rId24"/>
    <p:sldId id="1265" r:id="rId25"/>
    <p:sldId id="259" r:id="rId26"/>
    <p:sldId id="261" r:id="rId27"/>
    <p:sldId id="288" r:id="rId28"/>
    <p:sldId id="296" r:id="rId29"/>
    <p:sldId id="29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C8EE"/>
    <a:srgbClr val="E1CC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651" autoAdjust="0"/>
    <p:restoredTop sz="91348" autoAdjust="0"/>
  </p:normalViewPr>
  <p:slideViewPr>
    <p:cSldViewPr snapToGrid="0">
      <p:cViewPr varScale="1">
        <p:scale>
          <a:sx n="66" d="100"/>
          <a:sy n="66" d="100"/>
        </p:scale>
        <p:origin x="39" y="81"/>
      </p:cViewPr>
      <p:guideLst/>
    </p:cSldViewPr>
  </p:slideViewPr>
  <p:outlineViewPr>
    <p:cViewPr>
      <p:scale>
        <a:sx n="33" d="100"/>
        <a:sy n="33" d="100"/>
      </p:scale>
      <p:origin x="0" y="-5032"/>
    </p:cViewPr>
  </p:outlineViewPr>
  <p:notesTextViewPr>
    <p:cViewPr>
      <p:scale>
        <a:sx n="1" d="1"/>
        <a:sy n="1" d="1"/>
      </p:scale>
      <p:origin x="0" y="0"/>
    </p:cViewPr>
  </p:notesTextViewPr>
  <p:sorterViewPr>
    <p:cViewPr varScale="1">
      <p:scale>
        <a:sx n="100" d="100"/>
        <a:sy n="100" d="100"/>
      </p:scale>
      <p:origin x="0" y="-89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1d34d1b874605055/PhD/Research%20groups%20and%20projects/ROI%20RA%20work/Data%20for%204332%20individuals%20(May%2023%20onwards)%5eJ%20events%5eJ%20goals%5eJ%20demographics/Datasets/ORCS/ORCS%20scores%20across%20networks%20and%20tim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1d34d1b874605055/PhD/Research%20groups%20and%20projects/ROI%20RA%20work/Data%20for%204332%20individuals%20(May%2023%20onwards)%5eJ%20events%5eJ%20goals%5eJ%20demographics/Datasets/Vulnerabilities/Vulnerabilities%20scores%20based%20on%20Cloud%20and%20Granfield.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[ORCS scores across networks and times.xlsx]Sheet1!PivotTable2</c:name>
    <c:fmtId val="-1"/>
  </c:pivotSource>
  <c:chart>
    <c:title>
      <c:tx>
        <c:rich>
          <a:bodyPr rot="0" spcFirstLastPara="1" vertOverflow="ellipsis" vert="horz" wrap="square" anchor="ctr" anchorCtr="1"/>
          <a:lstStyle/>
          <a:p>
            <a:pPr algn="ctr" rtl="0">
              <a:defRPr sz="1680" b="0" i="0" u="none" strike="noStrike" kern="1200" spc="0" baseline="0">
                <a:solidFill>
                  <a:schemeClr val="tx1">
                    <a:lumMod val="65000"/>
                    <a:lumOff val="35000"/>
                  </a:schemeClr>
                </a:solidFill>
                <a:latin typeface="+mn-lt"/>
                <a:ea typeface="+mn-ea"/>
                <a:cs typeface="+mn-cs"/>
              </a:defRPr>
            </a:pPr>
            <a:r>
              <a:rPr lang="en-GB"/>
              <a:t>Mean Overall Recovery Capital Scores (ORCS) </a:t>
            </a:r>
          </a:p>
        </c:rich>
      </c:tx>
      <c:overlay val="0"/>
      <c:spPr>
        <a:noFill/>
        <a:ln>
          <a:noFill/>
        </a:ln>
        <a:effectLst/>
      </c:spPr>
      <c:txPr>
        <a:bodyPr rot="0" spcFirstLastPara="1" vertOverflow="ellipsis" vert="horz" wrap="square" anchor="ctr" anchorCtr="1"/>
        <a:lstStyle/>
        <a:p>
          <a:pPr algn="ctr" rtl="0">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2225" cap="rnd">
            <a:solidFill>
              <a:schemeClr val="accent1">
                <a:lumMod val="60000"/>
                <a:lumOff val="40000"/>
              </a:schemeClr>
            </a:solidFill>
            <a:prstDash val="lg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34925" cap="rnd">
            <a:solidFill>
              <a:schemeClr val="tx1">
                <a:lumMod val="65000"/>
                <a:lumOff val="35000"/>
              </a:schemeClr>
            </a:solidFill>
            <a:round/>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
        <c:spPr>
          <a:solidFill>
            <a:schemeClr val="accent1"/>
          </a:solidFill>
          <a:ln w="22225" cap="rnd">
            <a:solidFill>
              <a:schemeClr val="accent2">
                <a:lumMod val="60000"/>
                <a:lumOff val="40000"/>
              </a:schemeClr>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2225" cap="rnd">
            <a:solidFill>
              <a:schemeClr val="accent1">
                <a:lumMod val="60000"/>
                <a:lumOff val="40000"/>
              </a:schemeClr>
            </a:solidFill>
            <a:prstDash val="lgDash"/>
            <a:round/>
          </a:ln>
          <a:effectLst/>
        </c:spPr>
        <c:marker>
          <c:symbol val="none"/>
        </c:marker>
      </c:pivotFmt>
      <c:pivotFmt>
        <c:idx val="5"/>
        <c:spPr>
          <a:solidFill>
            <a:schemeClr val="accent1"/>
          </a:solidFill>
          <a:ln w="34925" cap="rnd">
            <a:solidFill>
              <a:schemeClr val="tx1">
                <a:lumMod val="65000"/>
                <a:lumOff val="35000"/>
              </a:schemeClr>
            </a:solidFill>
            <a:round/>
          </a:ln>
          <a:effectLst/>
        </c:spPr>
        <c:marker>
          <c:symbol val="none"/>
        </c:marker>
        <c:dLbl>
          <c:idx val="0"/>
          <c:layout>
            <c:manualLayout>
              <c:x val="-4.4070512820512824E-2"/>
              <c:y val="-0.14451775054979579"/>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
        <c:spPr>
          <a:solidFill>
            <a:schemeClr val="accent1"/>
          </a:solidFill>
          <a:ln w="34925" cap="rnd">
            <a:solidFill>
              <a:schemeClr val="tx1">
                <a:lumMod val="65000"/>
                <a:lumOff val="35000"/>
              </a:schemeClr>
            </a:solidFill>
            <a:round/>
          </a:ln>
          <a:effectLst/>
        </c:spPr>
        <c:marker>
          <c:symbol val="none"/>
        </c:marker>
        <c:dLbl>
          <c:idx val="0"/>
          <c:layout>
            <c:manualLayout>
              <c:x val="-4.807692307692308E-2"/>
              <c:y val="-9.4250706880301599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
        <c:spPr>
          <a:solidFill>
            <a:schemeClr val="accent1"/>
          </a:solidFill>
          <a:ln w="34925" cap="rnd">
            <a:solidFill>
              <a:schemeClr val="tx1">
                <a:lumMod val="65000"/>
                <a:lumOff val="35000"/>
              </a:schemeClr>
            </a:solidFill>
            <a:round/>
          </a:ln>
          <a:effectLst/>
        </c:spPr>
        <c:marker>
          <c:symbol val="none"/>
        </c:marker>
        <c:dLbl>
          <c:idx val="0"/>
          <c:layout>
            <c:manualLayout>
              <c:x val="-2.4038461538461574E-2"/>
              <c:y val="-0.1005340873389884"/>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8"/>
        <c:spPr>
          <a:solidFill>
            <a:schemeClr val="accent1"/>
          </a:solidFill>
          <a:ln w="34925" cap="rnd">
            <a:solidFill>
              <a:schemeClr val="tx1">
                <a:lumMod val="65000"/>
                <a:lumOff val="35000"/>
              </a:schemeClr>
            </a:solidFill>
            <a:round/>
          </a:ln>
          <a:effectLst/>
        </c:spPr>
        <c:marker>
          <c:symbol val="none"/>
        </c:marker>
        <c:dLbl>
          <c:idx val="0"/>
          <c:layout>
            <c:manualLayout>
              <c:x val="-4.0064102564102561E-3"/>
              <c:y val="-0.12566760917373551"/>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9"/>
        <c:spPr>
          <a:solidFill>
            <a:schemeClr val="accent1"/>
          </a:solidFill>
          <a:ln w="34925" cap="rnd">
            <a:solidFill>
              <a:schemeClr val="tx1">
                <a:lumMod val="65000"/>
                <a:lumOff val="35000"/>
              </a:schemeClr>
            </a:solidFill>
            <a:round/>
          </a:ln>
          <a:effectLst/>
        </c:spPr>
        <c:marker>
          <c:symbol val="none"/>
        </c:marker>
        <c:dLbl>
          <c:idx val="0"/>
          <c:layout>
            <c:manualLayout>
              <c:x val="-1.201923076923077E-2"/>
              <c:y val="-0.12566760917373546"/>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0"/>
        <c:spPr>
          <a:solidFill>
            <a:schemeClr val="accent1"/>
          </a:solidFill>
          <a:ln w="34925" cap="rnd">
            <a:solidFill>
              <a:schemeClr val="tx1">
                <a:lumMod val="65000"/>
                <a:lumOff val="35000"/>
              </a:schemeClr>
            </a:solidFill>
            <a:round/>
          </a:ln>
          <a:effectLst/>
        </c:spPr>
        <c:marker>
          <c:symbol val="none"/>
        </c:marker>
        <c:dLbl>
          <c:idx val="0"/>
          <c:layout>
            <c:manualLayout>
              <c:x val="-1.6025641025641101E-2"/>
              <c:y val="-0.1225259189443921"/>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1"/>
        <c:spPr>
          <a:solidFill>
            <a:schemeClr val="accent1"/>
          </a:solidFill>
          <a:ln w="34925" cap="rnd">
            <a:solidFill>
              <a:schemeClr val="tx1">
                <a:lumMod val="65000"/>
                <a:lumOff val="35000"/>
              </a:schemeClr>
            </a:solidFill>
            <a:round/>
          </a:ln>
          <a:effectLst/>
        </c:spPr>
        <c:marker>
          <c:symbol val="none"/>
        </c:marker>
        <c:dLbl>
          <c:idx val="0"/>
          <c:layout>
            <c:manualLayout>
              <c:x val="-1.6025641025641024E-2"/>
              <c:y val="-0.10681746779767516"/>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
        <c:spPr>
          <a:solidFill>
            <a:schemeClr val="accent1"/>
          </a:solidFill>
          <a:ln w="22225" cap="rnd">
            <a:solidFill>
              <a:schemeClr val="accent2">
                <a:lumMod val="60000"/>
                <a:lumOff val="40000"/>
              </a:schemeClr>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2225" cap="rnd">
            <a:solidFill>
              <a:schemeClr val="accent1">
                <a:lumMod val="60000"/>
                <a:lumOff val="40000"/>
              </a:schemeClr>
            </a:solidFill>
            <a:prstDash val="lg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34925" cap="rnd">
            <a:solidFill>
              <a:schemeClr val="tx1">
                <a:lumMod val="65000"/>
                <a:lumOff val="35000"/>
              </a:schemeClr>
            </a:solidFill>
            <a:round/>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5"/>
        <c:spPr>
          <a:solidFill>
            <a:schemeClr val="accent1"/>
          </a:solidFill>
          <a:ln w="34925" cap="rnd">
            <a:solidFill>
              <a:schemeClr val="tx1">
                <a:lumMod val="65000"/>
                <a:lumOff val="35000"/>
              </a:schemeClr>
            </a:solidFill>
            <a:round/>
          </a:ln>
          <a:effectLst/>
        </c:spPr>
        <c:marker>
          <c:symbol val="none"/>
        </c:marker>
        <c:dLbl>
          <c:idx val="0"/>
          <c:layout>
            <c:manualLayout>
              <c:x val="-4.4070512820512824E-2"/>
              <c:y val="-0.14451775054979579"/>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6"/>
        <c:spPr>
          <a:solidFill>
            <a:schemeClr val="accent1"/>
          </a:solidFill>
          <a:ln w="34925" cap="rnd">
            <a:solidFill>
              <a:schemeClr val="tx1">
                <a:lumMod val="65000"/>
                <a:lumOff val="35000"/>
              </a:schemeClr>
            </a:solidFill>
            <a:round/>
          </a:ln>
          <a:effectLst/>
        </c:spPr>
        <c:marker>
          <c:symbol val="none"/>
        </c:marker>
        <c:dLbl>
          <c:idx val="0"/>
          <c:layout>
            <c:manualLayout>
              <c:x val="-4.807692307692308E-2"/>
              <c:y val="-9.4250706880301599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7"/>
        <c:spPr>
          <a:solidFill>
            <a:schemeClr val="accent1"/>
          </a:solidFill>
          <a:ln w="34925" cap="rnd">
            <a:solidFill>
              <a:schemeClr val="tx1">
                <a:lumMod val="65000"/>
                <a:lumOff val="35000"/>
              </a:schemeClr>
            </a:solidFill>
            <a:round/>
          </a:ln>
          <a:effectLst/>
        </c:spPr>
        <c:marker>
          <c:symbol val="none"/>
        </c:marker>
        <c:dLbl>
          <c:idx val="0"/>
          <c:layout>
            <c:manualLayout>
              <c:x val="-2.4038461538461574E-2"/>
              <c:y val="-0.1005340873389884"/>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8"/>
        <c:spPr>
          <a:solidFill>
            <a:schemeClr val="accent1"/>
          </a:solidFill>
          <a:ln w="34925" cap="rnd">
            <a:solidFill>
              <a:schemeClr val="tx1">
                <a:lumMod val="65000"/>
                <a:lumOff val="35000"/>
              </a:schemeClr>
            </a:solidFill>
            <a:round/>
          </a:ln>
          <a:effectLst/>
        </c:spPr>
        <c:marker>
          <c:symbol val="none"/>
        </c:marker>
        <c:dLbl>
          <c:idx val="0"/>
          <c:layout>
            <c:manualLayout>
              <c:x val="-4.0064102564102561E-3"/>
              <c:y val="-0.12566760917373551"/>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9"/>
        <c:spPr>
          <a:solidFill>
            <a:schemeClr val="accent1"/>
          </a:solidFill>
          <a:ln w="34925" cap="rnd">
            <a:solidFill>
              <a:schemeClr val="tx1">
                <a:lumMod val="65000"/>
                <a:lumOff val="35000"/>
              </a:schemeClr>
            </a:solidFill>
            <a:round/>
          </a:ln>
          <a:effectLst/>
        </c:spPr>
        <c:marker>
          <c:symbol val="none"/>
        </c:marker>
        <c:dLbl>
          <c:idx val="0"/>
          <c:layout>
            <c:manualLayout>
              <c:x val="-1.201923076923077E-2"/>
              <c:y val="-0.12566760917373546"/>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w="34925" cap="rnd">
            <a:solidFill>
              <a:schemeClr val="tx1">
                <a:lumMod val="65000"/>
                <a:lumOff val="35000"/>
              </a:schemeClr>
            </a:solidFill>
            <a:round/>
          </a:ln>
          <a:effectLst/>
        </c:spPr>
        <c:marker>
          <c:symbol val="none"/>
        </c:marker>
        <c:dLbl>
          <c:idx val="0"/>
          <c:layout>
            <c:manualLayout>
              <c:x val="-1.6025641025641101E-2"/>
              <c:y val="-0.1225259189443921"/>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w="34925" cap="rnd">
            <a:solidFill>
              <a:schemeClr val="tx1">
                <a:lumMod val="65000"/>
                <a:lumOff val="35000"/>
              </a:schemeClr>
            </a:solidFill>
            <a:round/>
          </a:ln>
          <a:effectLst/>
        </c:spPr>
        <c:marker>
          <c:symbol val="none"/>
        </c:marker>
        <c:dLbl>
          <c:idx val="0"/>
          <c:layout>
            <c:manualLayout>
              <c:x val="-1.6025641025641024E-2"/>
              <c:y val="-0.10681746779767516"/>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w="22225" cap="rnd">
            <a:solidFill>
              <a:schemeClr val="accent2">
                <a:lumMod val="60000"/>
                <a:lumOff val="40000"/>
              </a:schemeClr>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2225" cap="rnd">
            <a:solidFill>
              <a:schemeClr val="accent1">
                <a:lumMod val="60000"/>
                <a:lumOff val="40000"/>
              </a:schemeClr>
            </a:solidFill>
            <a:prstDash val="lg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34925" cap="rnd">
            <a:solidFill>
              <a:schemeClr val="tx1">
                <a:lumMod val="65000"/>
                <a:lumOff val="35000"/>
              </a:schemeClr>
            </a:solidFill>
            <a:round/>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w="34925" cap="rnd">
            <a:solidFill>
              <a:schemeClr val="tx1">
                <a:lumMod val="65000"/>
                <a:lumOff val="35000"/>
              </a:schemeClr>
            </a:solidFill>
            <a:round/>
          </a:ln>
          <a:effectLst/>
        </c:spPr>
        <c:marker>
          <c:symbol val="none"/>
        </c:marker>
        <c:dLbl>
          <c:idx val="0"/>
          <c:layout>
            <c:manualLayout>
              <c:x val="-4.4070512820512824E-2"/>
              <c:y val="-0.14451775054979579"/>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w="34925" cap="rnd">
            <a:solidFill>
              <a:schemeClr val="tx1">
                <a:lumMod val="65000"/>
                <a:lumOff val="35000"/>
              </a:schemeClr>
            </a:solidFill>
            <a:round/>
          </a:ln>
          <a:effectLst/>
        </c:spPr>
        <c:marker>
          <c:symbol val="none"/>
        </c:marker>
        <c:dLbl>
          <c:idx val="0"/>
          <c:layout>
            <c:manualLayout>
              <c:x val="-4.807692307692308E-2"/>
              <c:y val="-9.4250706880301599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w="34925" cap="rnd">
            <a:solidFill>
              <a:schemeClr val="tx1">
                <a:lumMod val="65000"/>
                <a:lumOff val="35000"/>
              </a:schemeClr>
            </a:solidFill>
            <a:round/>
          </a:ln>
          <a:effectLst/>
        </c:spPr>
        <c:marker>
          <c:symbol val="none"/>
        </c:marker>
        <c:dLbl>
          <c:idx val="0"/>
          <c:layout>
            <c:manualLayout>
              <c:x val="-2.4038461538461574E-2"/>
              <c:y val="-0.1005340873389884"/>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w="34925" cap="rnd">
            <a:solidFill>
              <a:schemeClr val="tx1">
                <a:lumMod val="65000"/>
                <a:lumOff val="35000"/>
              </a:schemeClr>
            </a:solidFill>
            <a:round/>
          </a:ln>
          <a:effectLst/>
        </c:spPr>
        <c:marker>
          <c:symbol val="none"/>
        </c:marker>
        <c:dLbl>
          <c:idx val="0"/>
          <c:layout>
            <c:manualLayout>
              <c:x val="-4.0064102564102561E-3"/>
              <c:y val="-0.12566760917373551"/>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w="34925" cap="rnd">
            <a:solidFill>
              <a:schemeClr val="tx1">
                <a:lumMod val="65000"/>
                <a:lumOff val="35000"/>
              </a:schemeClr>
            </a:solidFill>
            <a:round/>
          </a:ln>
          <a:effectLst/>
        </c:spPr>
        <c:marker>
          <c:symbol val="none"/>
        </c:marker>
        <c:dLbl>
          <c:idx val="0"/>
          <c:layout>
            <c:manualLayout>
              <c:x val="-1.201923076923077E-2"/>
              <c:y val="-0.12566760917373546"/>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w="34925" cap="rnd">
            <a:solidFill>
              <a:schemeClr val="tx1">
                <a:lumMod val="65000"/>
                <a:lumOff val="35000"/>
              </a:schemeClr>
            </a:solidFill>
            <a:round/>
          </a:ln>
          <a:effectLst/>
        </c:spPr>
        <c:marker>
          <c:symbol val="none"/>
        </c:marker>
        <c:dLbl>
          <c:idx val="0"/>
          <c:layout>
            <c:manualLayout>
              <c:x val="-1.6025641025641101E-2"/>
              <c:y val="-0.1225259189443921"/>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w="34925" cap="rnd">
            <a:solidFill>
              <a:schemeClr val="tx1">
                <a:lumMod val="65000"/>
                <a:lumOff val="35000"/>
              </a:schemeClr>
            </a:solidFill>
            <a:round/>
          </a:ln>
          <a:effectLst/>
        </c:spPr>
        <c:marker>
          <c:symbol val="none"/>
        </c:marker>
        <c:dLbl>
          <c:idx val="0"/>
          <c:layout>
            <c:manualLayout>
              <c:x val="-1.6025641025641024E-2"/>
              <c:y val="-0.10681746779767516"/>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lineChart>
        <c:grouping val="standard"/>
        <c:varyColors val="0"/>
        <c:ser>
          <c:idx val="0"/>
          <c:order val="0"/>
          <c:tx>
            <c:strRef>
              <c:f>Sheet1!$L$5:$L$6</c:f>
              <c:strCache>
                <c:ptCount val="1"/>
                <c:pt idx="0">
                  <c:v>Female</c:v>
                </c:pt>
              </c:strCache>
            </c:strRef>
          </c:tx>
          <c:spPr>
            <a:ln w="28575" cap="rnd">
              <a:solidFill>
                <a:schemeClr val="accent2">
                  <a:lumMod val="60000"/>
                  <a:lumOff val="40000"/>
                </a:schemeClr>
              </a:solidFill>
              <a:prstDash val="sysDash"/>
              <a:round/>
            </a:ln>
            <a:effectLst/>
          </c:spPr>
          <c:marker>
            <c:symbol val="none"/>
          </c:marker>
          <c:cat>
            <c:strRef>
              <c:f>Sheet1!$K$7:$K$14</c:f>
              <c:strCache>
                <c:ptCount val="7"/>
                <c:pt idx="0">
                  <c:v>0</c:v>
                </c:pt>
                <c:pt idx="1">
                  <c:v>1</c:v>
                </c:pt>
                <c:pt idx="2">
                  <c:v>2</c:v>
                </c:pt>
                <c:pt idx="3">
                  <c:v>3</c:v>
                </c:pt>
                <c:pt idx="4">
                  <c:v>4</c:v>
                </c:pt>
                <c:pt idx="5">
                  <c:v>5</c:v>
                </c:pt>
                <c:pt idx="6">
                  <c:v>6</c:v>
                </c:pt>
              </c:strCache>
            </c:strRef>
          </c:cat>
          <c:val>
            <c:numRef>
              <c:f>Sheet1!$L$7:$L$14</c:f>
              <c:numCache>
                <c:formatCode>0.00</c:formatCode>
                <c:ptCount val="7"/>
                <c:pt idx="0">
                  <c:v>36.235799999999998</c:v>
                </c:pt>
                <c:pt idx="1">
                  <c:v>58.846400000000003</c:v>
                </c:pt>
                <c:pt idx="2">
                  <c:v>68.596800000000002</c:v>
                </c:pt>
                <c:pt idx="3">
                  <c:v>72.7637</c:v>
                </c:pt>
                <c:pt idx="4">
                  <c:v>74.667299999999997</c:v>
                </c:pt>
                <c:pt idx="5">
                  <c:v>74.450999999999993</c:v>
                </c:pt>
                <c:pt idx="6">
                  <c:v>76.976799999999997</c:v>
                </c:pt>
              </c:numCache>
            </c:numRef>
          </c:val>
          <c:smooth val="0"/>
          <c:extLst>
            <c:ext xmlns:c16="http://schemas.microsoft.com/office/drawing/2014/chart" uri="{C3380CC4-5D6E-409C-BE32-E72D297353CC}">
              <c16:uniqueId val="{00000000-8335-4502-8782-844DFBA28E7F}"/>
            </c:ext>
          </c:extLst>
        </c:ser>
        <c:ser>
          <c:idx val="1"/>
          <c:order val="1"/>
          <c:tx>
            <c:strRef>
              <c:f>Sheet1!$M$5:$M$6</c:f>
              <c:strCache>
                <c:ptCount val="1"/>
                <c:pt idx="0">
                  <c:v>Male</c:v>
                </c:pt>
              </c:strCache>
            </c:strRef>
          </c:tx>
          <c:spPr>
            <a:ln w="28575" cap="rnd">
              <a:solidFill>
                <a:schemeClr val="accent1">
                  <a:lumMod val="60000"/>
                  <a:lumOff val="40000"/>
                </a:schemeClr>
              </a:solidFill>
              <a:prstDash val="lgDash"/>
              <a:round/>
            </a:ln>
            <a:effectLst/>
          </c:spPr>
          <c:marker>
            <c:symbol val="none"/>
          </c:marker>
          <c:cat>
            <c:strRef>
              <c:f>Sheet1!$K$7:$K$14</c:f>
              <c:strCache>
                <c:ptCount val="7"/>
                <c:pt idx="0">
                  <c:v>0</c:v>
                </c:pt>
                <c:pt idx="1">
                  <c:v>1</c:v>
                </c:pt>
                <c:pt idx="2">
                  <c:v>2</c:v>
                </c:pt>
                <c:pt idx="3">
                  <c:v>3</c:v>
                </c:pt>
                <c:pt idx="4">
                  <c:v>4</c:v>
                </c:pt>
                <c:pt idx="5">
                  <c:v>5</c:v>
                </c:pt>
                <c:pt idx="6">
                  <c:v>6</c:v>
                </c:pt>
              </c:strCache>
            </c:strRef>
          </c:cat>
          <c:val>
            <c:numRef>
              <c:f>Sheet1!$M$7:$M$14</c:f>
              <c:numCache>
                <c:formatCode>0.00</c:formatCode>
                <c:ptCount val="7"/>
                <c:pt idx="0">
                  <c:v>45.039499999999997</c:v>
                </c:pt>
                <c:pt idx="1">
                  <c:v>66.697699999999998</c:v>
                </c:pt>
                <c:pt idx="2">
                  <c:v>73.359399999999994</c:v>
                </c:pt>
                <c:pt idx="3">
                  <c:v>76.760599999999997</c:v>
                </c:pt>
                <c:pt idx="4">
                  <c:v>77.318600000000004</c:v>
                </c:pt>
                <c:pt idx="5">
                  <c:v>78.838999999999999</c:v>
                </c:pt>
                <c:pt idx="6">
                  <c:v>80.498699999999999</c:v>
                </c:pt>
              </c:numCache>
            </c:numRef>
          </c:val>
          <c:smooth val="0"/>
          <c:extLst>
            <c:ext xmlns:c16="http://schemas.microsoft.com/office/drawing/2014/chart" uri="{C3380CC4-5D6E-409C-BE32-E72D297353CC}">
              <c16:uniqueId val="{00000001-8335-4502-8782-844DFBA28E7F}"/>
            </c:ext>
          </c:extLst>
        </c:ser>
        <c:ser>
          <c:idx val="2"/>
          <c:order val="2"/>
          <c:tx>
            <c:strRef>
              <c:f>Sheet1!$N$5:$N$6</c:f>
              <c:strCache>
                <c:ptCount val="1"/>
                <c:pt idx="0">
                  <c:v>Total</c:v>
                </c:pt>
              </c:strCache>
            </c:strRef>
          </c:tx>
          <c:spPr>
            <a:ln w="34925" cap="rnd">
              <a:solidFill>
                <a:schemeClr val="tx1">
                  <a:lumMod val="65000"/>
                  <a:lumOff val="35000"/>
                </a:schemeClr>
              </a:solidFill>
              <a:round/>
            </a:ln>
            <a:effectLst/>
          </c:spPr>
          <c:marker>
            <c:symbol val="none"/>
          </c:marker>
          <c:dLbls>
            <c:dLbl>
              <c:idx val="0"/>
              <c:layout>
                <c:manualLayout>
                  <c:x val="-4.4070512820512824E-2"/>
                  <c:y val="-0.1445177505497957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335-4502-8782-844DFBA28E7F}"/>
                </c:ext>
              </c:extLst>
            </c:dLbl>
            <c:dLbl>
              <c:idx val="1"/>
              <c:layout>
                <c:manualLayout>
                  <c:x val="-4.807692307692308E-2"/>
                  <c:y val="-9.4250706880301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335-4502-8782-844DFBA28E7F}"/>
                </c:ext>
              </c:extLst>
            </c:dLbl>
            <c:dLbl>
              <c:idx val="2"/>
              <c:layout>
                <c:manualLayout>
                  <c:x val="-2.4038461538461574E-2"/>
                  <c:y val="-0.10053408733898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335-4502-8782-844DFBA28E7F}"/>
                </c:ext>
              </c:extLst>
            </c:dLbl>
            <c:dLbl>
              <c:idx val="3"/>
              <c:layout>
                <c:manualLayout>
                  <c:x val="-4.0064102564102561E-3"/>
                  <c:y val="-0.1256676091737355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335-4502-8782-844DFBA28E7F}"/>
                </c:ext>
              </c:extLst>
            </c:dLbl>
            <c:dLbl>
              <c:idx val="4"/>
              <c:layout>
                <c:manualLayout>
                  <c:x val="-1.201923076923077E-2"/>
                  <c:y val="-0.125667609173735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335-4502-8782-844DFBA28E7F}"/>
                </c:ext>
              </c:extLst>
            </c:dLbl>
            <c:dLbl>
              <c:idx val="5"/>
              <c:layout>
                <c:manualLayout>
                  <c:x val="-1.6025641025641101E-2"/>
                  <c:y val="-0.12252591894439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335-4502-8782-844DFBA28E7F}"/>
                </c:ext>
              </c:extLst>
            </c:dLbl>
            <c:dLbl>
              <c:idx val="6"/>
              <c:layout>
                <c:manualLayout>
                  <c:x val="-1.6025641025641024E-2"/>
                  <c:y val="-0.106817467797675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335-4502-8782-844DFBA28E7F}"/>
                </c:ext>
              </c:extLst>
            </c:dLbl>
            <c:numFmt formatCode="#,##0.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1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Sheet1!$K$7:$K$14</c:f>
              <c:strCache>
                <c:ptCount val="7"/>
                <c:pt idx="0">
                  <c:v>0</c:v>
                </c:pt>
                <c:pt idx="1">
                  <c:v>1</c:v>
                </c:pt>
                <c:pt idx="2">
                  <c:v>2</c:v>
                </c:pt>
                <c:pt idx="3">
                  <c:v>3</c:v>
                </c:pt>
                <c:pt idx="4">
                  <c:v>4</c:v>
                </c:pt>
                <c:pt idx="5">
                  <c:v>5</c:v>
                </c:pt>
                <c:pt idx="6">
                  <c:v>6</c:v>
                </c:pt>
              </c:strCache>
            </c:strRef>
          </c:cat>
          <c:val>
            <c:numRef>
              <c:f>Sheet1!$N$7:$N$14</c:f>
              <c:numCache>
                <c:formatCode>0.00</c:formatCode>
                <c:ptCount val="7"/>
                <c:pt idx="0">
                  <c:v>42.002600000000001</c:v>
                </c:pt>
                <c:pt idx="1">
                  <c:v>64.006900000000002</c:v>
                </c:pt>
                <c:pt idx="2">
                  <c:v>71.719099999999997</c:v>
                </c:pt>
                <c:pt idx="3">
                  <c:v>75.4465</c:v>
                </c:pt>
                <c:pt idx="4">
                  <c:v>76.303200000000004</c:v>
                </c:pt>
                <c:pt idx="5">
                  <c:v>77.354600000000005</c:v>
                </c:pt>
                <c:pt idx="6">
                  <c:v>79.285499999999999</c:v>
                </c:pt>
              </c:numCache>
            </c:numRef>
          </c:val>
          <c:smooth val="0"/>
          <c:extLst>
            <c:ext xmlns:c16="http://schemas.microsoft.com/office/drawing/2014/chart" uri="{C3380CC4-5D6E-409C-BE32-E72D297353CC}">
              <c16:uniqueId val="{00000009-8335-4502-8782-844DFBA28E7F}"/>
            </c:ext>
          </c:extLst>
        </c:ser>
        <c:dLbls>
          <c:showLegendKey val="0"/>
          <c:showVal val="0"/>
          <c:showCatName val="0"/>
          <c:showSerName val="0"/>
          <c:showPercent val="0"/>
          <c:showBubbleSize val="0"/>
        </c:dLbls>
        <c:smooth val="0"/>
        <c:axId val="232754000"/>
        <c:axId val="23069760"/>
      </c:lineChart>
      <c:catAx>
        <c:axId val="23275400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Assessment time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3069760"/>
        <c:crosses val="autoZero"/>
        <c:auto val="1"/>
        <c:lblAlgn val="ctr"/>
        <c:lblOffset val="100"/>
        <c:noMultiLvlLbl val="0"/>
      </c:catAx>
      <c:valAx>
        <c:axId val="2306976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ORCS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327540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[Vulnerabilities scores based on Cloud and Granfield.xlsx]ORCS!PivotTable3</c:name>
    <c:fmtId val="-1"/>
  </c:pivotSource>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GB" dirty="0"/>
              <a:t>Mean</a:t>
            </a:r>
            <a:r>
              <a:rPr lang="en-GB" baseline="0" dirty="0"/>
              <a:t> O</a:t>
            </a:r>
            <a:r>
              <a:rPr lang="en-GB" dirty="0"/>
              <a:t>verall Recovery Capital Scores (ORCS)</a:t>
            </a:r>
          </a:p>
          <a:p>
            <a:pPr>
              <a:defRPr/>
            </a:pPr>
            <a:r>
              <a:rPr lang="en-GB" dirty="0"/>
              <a:t>by vulnerability score (0-4)</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3"/>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4"/>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5"/>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2"/>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4"/>
            </a:solidFill>
            <a:round/>
          </a:ln>
          <a:effectLst/>
        </c:spPr>
        <c:marker>
          <c:symbol val="none"/>
        </c:marker>
        <c:dLbl>
          <c:idx val="0"/>
          <c:layout>
            <c:manualLayout>
              <c:x val="-7.8750522111463869E-17"/>
              <c:y val="-9.5147478591817315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3"/>
            </a:solidFill>
            <a:round/>
          </a:ln>
          <a:effectLst/>
        </c:spPr>
        <c:marker>
          <c:symbol val="none"/>
        </c:marker>
        <c:dLbl>
          <c:idx val="0"/>
          <c:layout>
            <c:manualLayout>
              <c:x val="-7.8750522111463869E-17"/>
              <c:y val="3.805899143672687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5"/>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2"/>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3"/>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w="28575" cap="rnd">
            <a:solidFill>
              <a:schemeClr val="accent3"/>
            </a:solidFill>
            <a:round/>
          </a:ln>
          <a:effectLst/>
        </c:spPr>
        <c:marker>
          <c:symbol val="none"/>
        </c:marker>
        <c:dLbl>
          <c:idx val="0"/>
          <c:layout>
            <c:manualLayout>
              <c:x val="-7.8750522111463869E-17"/>
              <c:y val="3.805899143672687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4"/>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4"/>
            </a:solidFill>
            <a:round/>
          </a:ln>
          <a:effectLst/>
        </c:spPr>
        <c:marker>
          <c:symbol val="none"/>
        </c:marker>
        <c:dLbl>
          <c:idx val="0"/>
          <c:layout>
            <c:manualLayout>
              <c:x val="-7.8750522111463869E-17"/>
              <c:y val="-9.5147478591817315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5"/>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5"/>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w="28575" cap="rnd">
            <a:solidFill>
              <a:schemeClr val="accent2"/>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w="28575" cap="rnd">
            <a:solidFill>
              <a:schemeClr val="accent3"/>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3"/>
            </a:solidFill>
            <a:round/>
          </a:ln>
          <a:effectLst/>
        </c:spPr>
        <c:marker>
          <c:symbol val="none"/>
        </c:marker>
        <c:dLbl>
          <c:idx val="0"/>
          <c:layout>
            <c:manualLayout>
              <c:x val="-7.8750522111463869E-17"/>
              <c:y val="3.805899143672687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4"/>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w="28575" cap="rnd">
            <a:solidFill>
              <a:schemeClr val="accent4"/>
            </a:solidFill>
            <a:round/>
          </a:ln>
          <a:effectLst/>
        </c:spPr>
        <c:marker>
          <c:symbol val="none"/>
        </c:marker>
        <c:dLbl>
          <c:idx val="0"/>
          <c:layout>
            <c:manualLayout>
              <c:x val="-7.8750522111463869E-17"/>
              <c:y val="-9.5147478591817315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9"/>
        <c:spPr>
          <a:solidFill>
            <a:schemeClr val="accent1"/>
          </a:solidFill>
          <a:ln w="28575" cap="rnd">
            <a:solidFill>
              <a:schemeClr val="accent5"/>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w="28575" cap="rnd">
            <a:solidFill>
              <a:schemeClr val="accent5"/>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ORCS!$I$4:$I$5</c:f>
              <c:strCache>
                <c:ptCount val="1"/>
                <c:pt idx="0">
                  <c:v>0</c:v>
                </c:pt>
              </c:strCache>
            </c:strRef>
          </c:tx>
          <c:spPr>
            <a:ln w="28575" cap="rnd">
              <a:solidFill>
                <a:schemeClr val="accent1"/>
              </a:solidFill>
              <a:round/>
            </a:ln>
            <a:effectLst/>
          </c:spPr>
          <c:marker>
            <c:symbol val="none"/>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BD9-4674-9FEE-A2D7827C2DF4}"/>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ORCS!$H$6:$H$10</c:f>
              <c:strCache>
                <c:ptCount val="4"/>
                <c:pt idx="0">
                  <c:v>0</c:v>
                </c:pt>
                <c:pt idx="1">
                  <c:v>1</c:v>
                </c:pt>
                <c:pt idx="2">
                  <c:v>2</c:v>
                </c:pt>
                <c:pt idx="3">
                  <c:v>3</c:v>
                </c:pt>
              </c:strCache>
            </c:strRef>
          </c:cat>
          <c:val>
            <c:numRef>
              <c:f>ORCS!$I$6:$I$10</c:f>
              <c:numCache>
                <c:formatCode>0.0</c:formatCode>
                <c:ptCount val="4"/>
                <c:pt idx="0">
                  <c:v>53.174500000000002</c:v>
                </c:pt>
                <c:pt idx="1">
                  <c:v>73.318600000000004</c:v>
                </c:pt>
                <c:pt idx="2">
                  <c:v>77.937700000000007</c:v>
                </c:pt>
                <c:pt idx="3">
                  <c:v>81.260900000000007</c:v>
                </c:pt>
              </c:numCache>
            </c:numRef>
          </c:val>
          <c:smooth val="0"/>
          <c:extLst>
            <c:ext xmlns:c16="http://schemas.microsoft.com/office/drawing/2014/chart" uri="{C3380CC4-5D6E-409C-BE32-E72D297353CC}">
              <c16:uniqueId val="{00000001-5BD9-4674-9FEE-A2D7827C2DF4}"/>
            </c:ext>
          </c:extLst>
        </c:ser>
        <c:ser>
          <c:idx val="1"/>
          <c:order val="1"/>
          <c:tx>
            <c:strRef>
              <c:f>ORCS!$J$4:$J$5</c:f>
              <c:strCache>
                <c:ptCount val="1"/>
                <c:pt idx="0">
                  <c:v>1</c:v>
                </c:pt>
              </c:strCache>
            </c:strRef>
          </c:tx>
          <c:spPr>
            <a:ln w="28575" cap="rnd">
              <a:solidFill>
                <a:schemeClr val="accent2"/>
              </a:solidFill>
              <a:round/>
            </a:ln>
            <a:effectLst/>
          </c:spPr>
          <c:marker>
            <c:symbol val="none"/>
          </c:marker>
          <c:dLbls>
            <c:dLbl>
              <c:idx val="0"/>
              <c:layout>
                <c:manualLayout>
                  <c:x val="-8.9681248738564215E-2"/>
                  <c:y val="3.327330300108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BD9-4674-9FEE-A2D7827C2DF4}"/>
                </c:ext>
              </c:extLst>
            </c:dLbl>
            <c:dLbl>
              <c:idx val="3"/>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BD9-4674-9FEE-A2D7827C2DF4}"/>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ORCS!$H$6:$H$10</c:f>
              <c:strCache>
                <c:ptCount val="4"/>
                <c:pt idx="0">
                  <c:v>0</c:v>
                </c:pt>
                <c:pt idx="1">
                  <c:v>1</c:v>
                </c:pt>
                <c:pt idx="2">
                  <c:v>2</c:v>
                </c:pt>
                <c:pt idx="3">
                  <c:v>3</c:v>
                </c:pt>
              </c:strCache>
            </c:strRef>
          </c:cat>
          <c:val>
            <c:numRef>
              <c:f>ORCS!$J$6:$J$10</c:f>
              <c:numCache>
                <c:formatCode>0.0</c:formatCode>
                <c:ptCount val="4"/>
                <c:pt idx="0">
                  <c:v>51.718299999999999</c:v>
                </c:pt>
                <c:pt idx="1">
                  <c:v>71.022000000000006</c:v>
                </c:pt>
                <c:pt idx="2">
                  <c:v>77.930000000000007</c:v>
                </c:pt>
                <c:pt idx="3">
                  <c:v>81.367800000000003</c:v>
                </c:pt>
              </c:numCache>
            </c:numRef>
          </c:val>
          <c:smooth val="0"/>
          <c:extLst>
            <c:ext xmlns:c16="http://schemas.microsoft.com/office/drawing/2014/chart" uri="{C3380CC4-5D6E-409C-BE32-E72D297353CC}">
              <c16:uniqueId val="{00000003-5BD9-4674-9FEE-A2D7827C2DF4}"/>
            </c:ext>
          </c:extLst>
        </c:ser>
        <c:ser>
          <c:idx val="2"/>
          <c:order val="2"/>
          <c:tx>
            <c:strRef>
              <c:f>ORCS!$K$4:$K$5</c:f>
              <c:strCache>
                <c:ptCount val="1"/>
                <c:pt idx="0">
                  <c:v>2</c:v>
                </c:pt>
              </c:strCache>
            </c:strRef>
          </c:tx>
          <c:spPr>
            <a:ln w="28575" cap="rnd">
              <a:solidFill>
                <a:schemeClr val="accent3"/>
              </a:solidFill>
              <a:round/>
            </a:ln>
            <a:effectLst/>
          </c:spPr>
          <c:marker>
            <c:symbol val="none"/>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D9-4674-9FEE-A2D7827C2DF4}"/>
                </c:ext>
              </c:extLst>
            </c:dLbl>
            <c:dLbl>
              <c:idx val="3"/>
              <c:layout>
                <c:manualLayout>
                  <c:x val="-7.8750522111463869E-17"/>
                  <c:y val="3.8058991436726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BD9-4674-9FEE-A2D7827C2DF4}"/>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ORCS!$H$6:$H$10</c:f>
              <c:strCache>
                <c:ptCount val="4"/>
                <c:pt idx="0">
                  <c:v>0</c:v>
                </c:pt>
                <c:pt idx="1">
                  <c:v>1</c:v>
                </c:pt>
                <c:pt idx="2">
                  <c:v>2</c:v>
                </c:pt>
                <c:pt idx="3">
                  <c:v>3</c:v>
                </c:pt>
              </c:strCache>
            </c:strRef>
          </c:cat>
          <c:val>
            <c:numRef>
              <c:f>ORCS!$K$6:$K$10</c:f>
              <c:numCache>
                <c:formatCode>0.0</c:formatCode>
                <c:ptCount val="4"/>
                <c:pt idx="0">
                  <c:v>40.613100000000003</c:v>
                </c:pt>
                <c:pt idx="1">
                  <c:v>63.509500000000003</c:v>
                </c:pt>
                <c:pt idx="2">
                  <c:v>69.663499999999999</c:v>
                </c:pt>
                <c:pt idx="3">
                  <c:v>71.076599999999999</c:v>
                </c:pt>
              </c:numCache>
            </c:numRef>
          </c:val>
          <c:smooth val="0"/>
          <c:extLst>
            <c:ext xmlns:c16="http://schemas.microsoft.com/office/drawing/2014/chart" uri="{C3380CC4-5D6E-409C-BE32-E72D297353CC}">
              <c16:uniqueId val="{00000006-5BD9-4674-9FEE-A2D7827C2DF4}"/>
            </c:ext>
          </c:extLst>
        </c:ser>
        <c:ser>
          <c:idx val="3"/>
          <c:order val="3"/>
          <c:tx>
            <c:strRef>
              <c:f>ORCS!$L$4:$L$5</c:f>
              <c:strCache>
                <c:ptCount val="1"/>
                <c:pt idx="0">
                  <c:v>3</c:v>
                </c:pt>
              </c:strCache>
            </c:strRef>
          </c:tx>
          <c:spPr>
            <a:ln w="28575" cap="rnd">
              <a:solidFill>
                <a:schemeClr val="accent4"/>
              </a:solidFill>
              <a:round/>
            </a:ln>
            <a:effectLst/>
          </c:spPr>
          <c:marker>
            <c:symbol val="none"/>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BD9-4674-9FEE-A2D7827C2DF4}"/>
                </c:ext>
              </c:extLst>
            </c:dLbl>
            <c:dLbl>
              <c:idx val="3"/>
              <c:layout>
                <c:manualLayout>
                  <c:x val="-7.8750522111463869E-17"/>
                  <c:y val="-9.514747859181731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BD9-4674-9FEE-A2D7827C2DF4}"/>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ORCS!$H$6:$H$10</c:f>
              <c:strCache>
                <c:ptCount val="4"/>
                <c:pt idx="0">
                  <c:v>0</c:v>
                </c:pt>
                <c:pt idx="1">
                  <c:v>1</c:v>
                </c:pt>
                <c:pt idx="2">
                  <c:v>2</c:v>
                </c:pt>
                <c:pt idx="3">
                  <c:v>3</c:v>
                </c:pt>
              </c:strCache>
            </c:strRef>
          </c:cat>
          <c:val>
            <c:numRef>
              <c:f>ORCS!$L$6:$L$10</c:f>
              <c:numCache>
                <c:formatCode>0.0</c:formatCode>
                <c:ptCount val="4"/>
                <c:pt idx="0">
                  <c:v>34.495600000000003</c:v>
                </c:pt>
                <c:pt idx="1">
                  <c:v>55.199599999999997</c:v>
                </c:pt>
                <c:pt idx="2">
                  <c:v>63.738100000000003</c:v>
                </c:pt>
                <c:pt idx="3">
                  <c:v>70.391400000000004</c:v>
                </c:pt>
              </c:numCache>
            </c:numRef>
          </c:val>
          <c:smooth val="0"/>
          <c:extLst>
            <c:ext xmlns:c16="http://schemas.microsoft.com/office/drawing/2014/chart" uri="{C3380CC4-5D6E-409C-BE32-E72D297353CC}">
              <c16:uniqueId val="{00000009-5BD9-4674-9FEE-A2D7827C2DF4}"/>
            </c:ext>
          </c:extLst>
        </c:ser>
        <c:ser>
          <c:idx val="4"/>
          <c:order val="4"/>
          <c:tx>
            <c:strRef>
              <c:f>ORCS!$M$4:$M$5</c:f>
              <c:strCache>
                <c:ptCount val="1"/>
                <c:pt idx="0">
                  <c:v>4</c:v>
                </c:pt>
              </c:strCache>
            </c:strRef>
          </c:tx>
          <c:spPr>
            <a:ln w="28575" cap="rnd">
              <a:solidFill>
                <a:schemeClr val="accent5"/>
              </a:solidFill>
              <a:round/>
            </a:ln>
            <a:effectLst/>
          </c:spPr>
          <c:marker>
            <c:symbol val="none"/>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BD9-4674-9FEE-A2D7827C2DF4}"/>
                </c:ext>
              </c:extLst>
            </c:dLbl>
            <c:dLbl>
              <c:idx val="3"/>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BD9-4674-9FEE-A2D7827C2DF4}"/>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ORCS!$H$6:$H$10</c:f>
              <c:strCache>
                <c:ptCount val="4"/>
                <c:pt idx="0">
                  <c:v>0</c:v>
                </c:pt>
                <c:pt idx="1">
                  <c:v>1</c:v>
                </c:pt>
                <c:pt idx="2">
                  <c:v>2</c:v>
                </c:pt>
                <c:pt idx="3">
                  <c:v>3</c:v>
                </c:pt>
              </c:strCache>
            </c:strRef>
          </c:cat>
          <c:val>
            <c:numRef>
              <c:f>ORCS!$M$6:$M$10</c:f>
              <c:numCache>
                <c:formatCode>0.0</c:formatCode>
                <c:ptCount val="4"/>
                <c:pt idx="0">
                  <c:v>26.1386</c:v>
                </c:pt>
                <c:pt idx="1">
                  <c:v>51.900399999999998</c:v>
                </c:pt>
                <c:pt idx="2">
                  <c:v>51.457299999999996</c:v>
                </c:pt>
                <c:pt idx="3">
                  <c:v>55.151200000000003</c:v>
                </c:pt>
              </c:numCache>
            </c:numRef>
          </c:val>
          <c:smooth val="0"/>
          <c:extLst>
            <c:ext xmlns:c16="http://schemas.microsoft.com/office/drawing/2014/chart" uri="{C3380CC4-5D6E-409C-BE32-E72D297353CC}">
              <c16:uniqueId val="{0000000C-5BD9-4674-9FEE-A2D7827C2DF4}"/>
            </c:ext>
          </c:extLst>
        </c:ser>
        <c:dLbls>
          <c:showLegendKey val="0"/>
          <c:showVal val="0"/>
          <c:showCatName val="0"/>
          <c:showSerName val="0"/>
          <c:showPercent val="0"/>
          <c:showBubbleSize val="0"/>
        </c:dLbls>
        <c:smooth val="0"/>
        <c:axId val="1122796111"/>
        <c:axId val="790397535"/>
      </c:lineChart>
      <c:catAx>
        <c:axId val="1122796111"/>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Assessment time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90397535"/>
        <c:crosses val="autoZero"/>
        <c:auto val="1"/>
        <c:lblAlgn val="ctr"/>
        <c:lblOffset val="100"/>
        <c:noMultiLvlLbl val="0"/>
      </c:catAx>
      <c:valAx>
        <c:axId val="790397535"/>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ORCS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2279611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A3F008-B104-4EE2-B6AA-C87E64D18862}" type="doc">
      <dgm:prSet loTypeId="urn:microsoft.com/office/officeart/2018/2/layout/IconLabelList" loCatId="icon" qsTypeId="urn:microsoft.com/office/officeart/2005/8/quickstyle/simple1" qsCatId="simple" csTypeId="urn:microsoft.com/office/officeart/2018/5/colors/Iconchunking_neutralbg_accent5_2" csCatId="accent5" phldr="1"/>
      <dgm:spPr/>
      <dgm:t>
        <a:bodyPr/>
        <a:lstStyle/>
        <a:p>
          <a:endParaRPr lang="en-US"/>
        </a:p>
      </dgm:t>
    </dgm:pt>
    <dgm:pt modelId="{0CDFDE6D-6C73-4CCA-91F0-F3440F1607C3}">
      <dgm:prSet/>
      <dgm:spPr/>
      <dgm:t>
        <a:bodyPr/>
        <a:lstStyle/>
        <a:p>
          <a:r>
            <a:rPr lang="en-GB"/>
            <a:t>From expert-patient to partnership</a:t>
          </a:r>
          <a:endParaRPr lang="en-US"/>
        </a:p>
      </dgm:t>
    </dgm:pt>
    <dgm:pt modelId="{3CF42A6E-5809-4289-8B0F-A9085166DA12}" type="parTrans" cxnId="{EE8EF6E5-294E-4315-8877-A2B61817B8CB}">
      <dgm:prSet/>
      <dgm:spPr/>
      <dgm:t>
        <a:bodyPr/>
        <a:lstStyle/>
        <a:p>
          <a:endParaRPr lang="en-US"/>
        </a:p>
      </dgm:t>
    </dgm:pt>
    <dgm:pt modelId="{E2E3C297-C939-410A-B1F2-9E3000BF5FF9}" type="sibTrans" cxnId="{EE8EF6E5-294E-4315-8877-A2B61817B8CB}">
      <dgm:prSet/>
      <dgm:spPr/>
      <dgm:t>
        <a:bodyPr/>
        <a:lstStyle/>
        <a:p>
          <a:endParaRPr lang="en-US"/>
        </a:p>
      </dgm:t>
    </dgm:pt>
    <dgm:pt modelId="{C5B45860-707B-4254-A721-1158088919DB}">
      <dgm:prSet/>
      <dgm:spPr/>
      <dgm:t>
        <a:bodyPr/>
        <a:lstStyle/>
        <a:p>
          <a:r>
            <a:rPr lang="en-GB"/>
            <a:t>From deficits to strengths </a:t>
          </a:r>
          <a:endParaRPr lang="en-US"/>
        </a:p>
      </dgm:t>
    </dgm:pt>
    <dgm:pt modelId="{7CF16F55-09AD-4055-9FB9-3C3379F44221}" type="parTrans" cxnId="{483C967F-0F70-43FE-BA00-8BBC3032B72B}">
      <dgm:prSet/>
      <dgm:spPr/>
      <dgm:t>
        <a:bodyPr/>
        <a:lstStyle/>
        <a:p>
          <a:endParaRPr lang="en-US"/>
        </a:p>
      </dgm:t>
    </dgm:pt>
    <dgm:pt modelId="{1276427F-F693-4F02-822C-9E264AF4BF8A}" type="sibTrans" cxnId="{483C967F-0F70-43FE-BA00-8BBC3032B72B}">
      <dgm:prSet/>
      <dgm:spPr/>
      <dgm:t>
        <a:bodyPr/>
        <a:lstStyle/>
        <a:p>
          <a:endParaRPr lang="en-US"/>
        </a:p>
      </dgm:t>
    </dgm:pt>
    <dgm:pt modelId="{A65DAE29-7027-4042-872D-11B5112F2603}">
      <dgm:prSet/>
      <dgm:spPr/>
      <dgm:t>
        <a:bodyPr/>
        <a:lstStyle/>
        <a:p>
          <a:r>
            <a:rPr lang="en-GB"/>
            <a:t>From clinic to community </a:t>
          </a:r>
          <a:endParaRPr lang="en-US"/>
        </a:p>
      </dgm:t>
    </dgm:pt>
    <dgm:pt modelId="{12F376BA-E0F0-4AD2-975B-E15B7D3E97B2}" type="parTrans" cxnId="{F92EE21F-2FC4-46CA-A8A7-7FA304F63852}">
      <dgm:prSet/>
      <dgm:spPr/>
      <dgm:t>
        <a:bodyPr/>
        <a:lstStyle/>
        <a:p>
          <a:endParaRPr lang="en-US"/>
        </a:p>
      </dgm:t>
    </dgm:pt>
    <dgm:pt modelId="{88B48D20-6A12-4212-9ABB-AC7995FFC961}" type="sibTrans" cxnId="{F92EE21F-2FC4-46CA-A8A7-7FA304F63852}">
      <dgm:prSet/>
      <dgm:spPr/>
      <dgm:t>
        <a:bodyPr/>
        <a:lstStyle/>
        <a:p>
          <a:endParaRPr lang="en-US"/>
        </a:p>
      </dgm:t>
    </dgm:pt>
    <dgm:pt modelId="{719CB4D4-645B-4BBE-9CF4-BEFC389C152B}">
      <dgm:prSet/>
      <dgm:spPr/>
      <dgm:t>
        <a:bodyPr/>
        <a:lstStyle/>
        <a:p>
          <a:r>
            <a:rPr lang="en-GB"/>
            <a:t>From the individual to the social </a:t>
          </a:r>
          <a:endParaRPr lang="en-US"/>
        </a:p>
      </dgm:t>
    </dgm:pt>
    <dgm:pt modelId="{7A476DA7-6484-44A1-969B-0FEA2B984ECA}" type="parTrans" cxnId="{7089A2B3-22FB-400A-B6BE-900501734380}">
      <dgm:prSet/>
      <dgm:spPr/>
      <dgm:t>
        <a:bodyPr/>
        <a:lstStyle/>
        <a:p>
          <a:endParaRPr lang="en-US"/>
        </a:p>
      </dgm:t>
    </dgm:pt>
    <dgm:pt modelId="{962EC92C-FB12-4EC9-ACAB-862A6793600F}" type="sibTrans" cxnId="{7089A2B3-22FB-400A-B6BE-900501734380}">
      <dgm:prSet/>
      <dgm:spPr/>
      <dgm:t>
        <a:bodyPr/>
        <a:lstStyle/>
        <a:p>
          <a:endParaRPr lang="en-US"/>
        </a:p>
      </dgm:t>
    </dgm:pt>
    <dgm:pt modelId="{FE861A84-702A-442F-AD36-16F69955B2D0}">
      <dgm:prSet/>
      <dgm:spPr/>
      <dgm:t>
        <a:bodyPr/>
        <a:lstStyle/>
        <a:p>
          <a:r>
            <a:rPr lang="en-GB"/>
            <a:t>From professional to peer-based </a:t>
          </a:r>
          <a:endParaRPr lang="en-US"/>
        </a:p>
      </dgm:t>
    </dgm:pt>
    <dgm:pt modelId="{29757383-E6AD-4202-B1C2-C5AF86C50549}" type="parTrans" cxnId="{5F58ECDD-E695-4618-9BD9-DA8D333292CB}">
      <dgm:prSet/>
      <dgm:spPr/>
      <dgm:t>
        <a:bodyPr/>
        <a:lstStyle/>
        <a:p>
          <a:endParaRPr lang="en-US"/>
        </a:p>
      </dgm:t>
    </dgm:pt>
    <dgm:pt modelId="{BC007F18-5A37-40EA-A0D4-2B7FA358A9FD}" type="sibTrans" cxnId="{5F58ECDD-E695-4618-9BD9-DA8D333292CB}">
      <dgm:prSet/>
      <dgm:spPr/>
      <dgm:t>
        <a:bodyPr/>
        <a:lstStyle/>
        <a:p>
          <a:endParaRPr lang="en-US"/>
        </a:p>
      </dgm:t>
    </dgm:pt>
    <dgm:pt modelId="{0C9D27B8-BEEF-4E00-9ED2-895F50D78CF1}">
      <dgm:prSet/>
      <dgm:spPr/>
      <dgm:t>
        <a:bodyPr/>
        <a:lstStyle/>
        <a:p>
          <a:r>
            <a:rPr lang="en-GB"/>
            <a:t>From replication to continuous innovation </a:t>
          </a:r>
          <a:endParaRPr lang="en-US"/>
        </a:p>
      </dgm:t>
    </dgm:pt>
    <dgm:pt modelId="{3A462763-BB3A-42EE-ADBF-D0BC4365BDC3}" type="parTrans" cxnId="{A37A66CA-EB50-4C3D-856B-6ADE0003D2A6}">
      <dgm:prSet/>
      <dgm:spPr/>
      <dgm:t>
        <a:bodyPr/>
        <a:lstStyle/>
        <a:p>
          <a:endParaRPr lang="en-US"/>
        </a:p>
      </dgm:t>
    </dgm:pt>
    <dgm:pt modelId="{5CDB5D84-4850-4C3B-AF22-D52FFD6D9E36}" type="sibTrans" cxnId="{A37A66CA-EB50-4C3D-856B-6ADE0003D2A6}">
      <dgm:prSet/>
      <dgm:spPr/>
      <dgm:t>
        <a:bodyPr/>
        <a:lstStyle/>
        <a:p>
          <a:endParaRPr lang="en-US"/>
        </a:p>
      </dgm:t>
    </dgm:pt>
    <dgm:pt modelId="{4F062CAF-6A23-4336-96E0-2A2DE1FC7895}" type="pres">
      <dgm:prSet presAssocID="{B5A3F008-B104-4EE2-B6AA-C87E64D18862}" presName="root" presStyleCnt="0">
        <dgm:presLayoutVars>
          <dgm:dir/>
          <dgm:resizeHandles val="exact"/>
        </dgm:presLayoutVars>
      </dgm:prSet>
      <dgm:spPr/>
    </dgm:pt>
    <dgm:pt modelId="{04B7C045-0424-4750-ACD1-223C99FDC945}" type="pres">
      <dgm:prSet presAssocID="{0CDFDE6D-6C73-4CCA-91F0-F3440F1607C3}" presName="compNode" presStyleCnt="0"/>
      <dgm:spPr/>
    </dgm:pt>
    <dgm:pt modelId="{1611DD65-4423-4C06-9602-75D11E1E6859}" type="pres">
      <dgm:prSet presAssocID="{0CDFDE6D-6C73-4CCA-91F0-F3440F1607C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CCDC50FD-3802-44EC-A5F5-2D3B7FC80F21}" type="pres">
      <dgm:prSet presAssocID="{0CDFDE6D-6C73-4CCA-91F0-F3440F1607C3}" presName="spaceRect" presStyleCnt="0"/>
      <dgm:spPr/>
    </dgm:pt>
    <dgm:pt modelId="{DAF3C913-5B9A-4596-B283-63B0619EE457}" type="pres">
      <dgm:prSet presAssocID="{0CDFDE6D-6C73-4CCA-91F0-F3440F1607C3}" presName="textRect" presStyleLbl="revTx" presStyleIdx="0" presStyleCnt="6">
        <dgm:presLayoutVars>
          <dgm:chMax val="1"/>
          <dgm:chPref val="1"/>
        </dgm:presLayoutVars>
      </dgm:prSet>
      <dgm:spPr/>
    </dgm:pt>
    <dgm:pt modelId="{47F742EE-05FE-45D2-B5C0-D649BDF581F8}" type="pres">
      <dgm:prSet presAssocID="{E2E3C297-C939-410A-B1F2-9E3000BF5FF9}" presName="sibTrans" presStyleCnt="0"/>
      <dgm:spPr/>
    </dgm:pt>
    <dgm:pt modelId="{0A2C90B1-AD16-453A-A228-5DD020E14324}" type="pres">
      <dgm:prSet presAssocID="{C5B45860-707B-4254-A721-1158088919DB}" presName="compNode" presStyleCnt="0"/>
      <dgm:spPr/>
    </dgm:pt>
    <dgm:pt modelId="{803CE229-FC9F-434D-8C9B-D95EC70CF7EC}" type="pres">
      <dgm:prSet presAssocID="{C5B45860-707B-4254-A721-1158088919DB}"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wnward trend"/>
        </a:ext>
      </dgm:extLst>
    </dgm:pt>
    <dgm:pt modelId="{18BCB2E4-DFAE-4224-A329-1FABD531AC00}" type="pres">
      <dgm:prSet presAssocID="{C5B45860-707B-4254-A721-1158088919DB}" presName="spaceRect" presStyleCnt="0"/>
      <dgm:spPr/>
    </dgm:pt>
    <dgm:pt modelId="{6422C32A-5F50-44DB-8B9C-1E9FA88693E7}" type="pres">
      <dgm:prSet presAssocID="{C5B45860-707B-4254-A721-1158088919DB}" presName="textRect" presStyleLbl="revTx" presStyleIdx="1" presStyleCnt="6">
        <dgm:presLayoutVars>
          <dgm:chMax val="1"/>
          <dgm:chPref val="1"/>
        </dgm:presLayoutVars>
      </dgm:prSet>
      <dgm:spPr/>
    </dgm:pt>
    <dgm:pt modelId="{45299788-8A0A-4D61-B664-55D1EC33BF53}" type="pres">
      <dgm:prSet presAssocID="{1276427F-F693-4F02-822C-9E264AF4BF8A}" presName="sibTrans" presStyleCnt="0"/>
      <dgm:spPr/>
    </dgm:pt>
    <dgm:pt modelId="{ED6D064F-2FBB-44E4-BFB1-F9A7E33933FD}" type="pres">
      <dgm:prSet presAssocID="{A65DAE29-7027-4042-872D-11B5112F2603}" presName="compNode" presStyleCnt="0"/>
      <dgm:spPr/>
    </dgm:pt>
    <dgm:pt modelId="{4715AB99-7573-4D25-9C89-3694DBA99F45}" type="pres">
      <dgm:prSet presAssocID="{A65DAE29-7027-4042-872D-11B5112F260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5DFFA62C-5EA9-4E1B-BF1F-4ECC28E36AC7}" type="pres">
      <dgm:prSet presAssocID="{A65DAE29-7027-4042-872D-11B5112F2603}" presName="spaceRect" presStyleCnt="0"/>
      <dgm:spPr/>
    </dgm:pt>
    <dgm:pt modelId="{A7C8FFA5-5181-42FF-B876-BB4DC4D539C8}" type="pres">
      <dgm:prSet presAssocID="{A65DAE29-7027-4042-872D-11B5112F2603}" presName="textRect" presStyleLbl="revTx" presStyleIdx="2" presStyleCnt="6">
        <dgm:presLayoutVars>
          <dgm:chMax val="1"/>
          <dgm:chPref val="1"/>
        </dgm:presLayoutVars>
      </dgm:prSet>
      <dgm:spPr/>
    </dgm:pt>
    <dgm:pt modelId="{E75C9F4A-E2EB-49BA-B1AB-16536C8289F9}" type="pres">
      <dgm:prSet presAssocID="{88B48D20-6A12-4212-9ABB-AC7995FFC961}" presName="sibTrans" presStyleCnt="0"/>
      <dgm:spPr/>
    </dgm:pt>
    <dgm:pt modelId="{AE501AC2-9E93-4FA8-A32D-39040DCA748C}" type="pres">
      <dgm:prSet presAssocID="{719CB4D4-645B-4BBE-9CF4-BEFC389C152B}" presName="compNode" presStyleCnt="0"/>
      <dgm:spPr/>
    </dgm:pt>
    <dgm:pt modelId="{BF0CDEF6-2DE6-411E-8EE9-D93C111A219E}" type="pres">
      <dgm:prSet presAssocID="{719CB4D4-645B-4BBE-9CF4-BEFC389C152B}"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s"/>
        </a:ext>
      </dgm:extLst>
    </dgm:pt>
    <dgm:pt modelId="{E882BFFC-C582-4ABF-903F-A06CB6830778}" type="pres">
      <dgm:prSet presAssocID="{719CB4D4-645B-4BBE-9CF4-BEFC389C152B}" presName="spaceRect" presStyleCnt="0"/>
      <dgm:spPr/>
    </dgm:pt>
    <dgm:pt modelId="{595CED30-3A96-44FF-980C-DEAB2B59EBD3}" type="pres">
      <dgm:prSet presAssocID="{719CB4D4-645B-4BBE-9CF4-BEFC389C152B}" presName="textRect" presStyleLbl="revTx" presStyleIdx="3" presStyleCnt="6">
        <dgm:presLayoutVars>
          <dgm:chMax val="1"/>
          <dgm:chPref val="1"/>
        </dgm:presLayoutVars>
      </dgm:prSet>
      <dgm:spPr/>
    </dgm:pt>
    <dgm:pt modelId="{CD661B26-0104-4B93-B124-F87ABF17EC16}" type="pres">
      <dgm:prSet presAssocID="{962EC92C-FB12-4EC9-ACAB-862A6793600F}" presName="sibTrans" presStyleCnt="0"/>
      <dgm:spPr/>
    </dgm:pt>
    <dgm:pt modelId="{054825CF-1393-4713-9EEB-8DB60B869D37}" type="pres">
      <dgm:prSet presAssocID="{FE861A84-702A-442F-AD36-16F69955B2D0}" presName="compNode" presStyleCnt="0"/>
      <dgm:spPr/>
    </dgm:pt>
    <dgm:pt modelId="{5F4FA92C-5642-4884-8BB6-2EBA74F5F6B3}" type="pres">
      <dgm:prSet presAssocID="{FE861A84-702A-442F-AD36-16F69955B2D0}"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iploma Roll"/>
        </a:ext>
      </dgm:extLst>
    </dgm:pt>
    <dgm:pt modelId="{CDF2396C-5112-42A9-AAC8-B809133F3401}" type="pres">
      <dgm:prSet presAssocID="{FE861A84-702A-442F-AD36-16F69955B2D0}" presName="spaceRect" presStyleCnt="0"/>
      <dgm:spPr/>
    </dgm:pt>
    <dgm:pt modelId="{D785091B-B949-4D5D-AD52-A1C50EDCAFE0}" type="pres">
      <dgm:prSet presAssocID="{FE861A84-702A-442F-AD36-16F69955B2D0}" presName="textRect" presStyleLbl="revTx" presStyleIdx="4" presStyleCnt="6">
        <dgm:presLayoutVars>
          <dgm:chMax val="1"/>
          <dgm:chPref val="1"/>
        </dgm:presLayoutVars>
      </dgm:prSet>
      <dgm:spPr/>
    </dgm:pt>
    <dgm:pt modelId="{776BCC25-418B-4307-A19B-45E4E138C222}" type="pres">
      <dgm:prSet presAssocID="{BC007F18-5A37-40EA-A0D4-2B7FA358A9FD}" presName="sibTrans" presStyleCnt="0"/>
      <dgm:spPr/>
    </dgm:pt>
    <dgm:pt modelId="{6E3264EF-E120-4283-9A09-E5A8C85F7FEE}" type="pres">
      <dgm:prSet presAssocID="{0C9D27B8-BEEF-4E00-9ED2-895F50D78CF1}" presName="compNode" presStyleCnt="0"/>
      <dgm:spPr/>
    </dgm:pt>
    <dgm:pt modelId="{F62579A1-6D87-4095-A1D5-571C659C9B1B}" type="pres">
      <dgm:prSet presAssocID="{0C9D27B8-BEEF-4E00-9ED2-895F50D78CF1}"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Repeat"/>
        </a:ext>
      </dgm:extLst>
    </dgm:pt>
    <dgm:pt modelId="{EFBD129B-7FD6-46F4-8A27-533F4BB86462}" type="pres">
      <dgm:prSet presAssocID="{0C9D27B8-BEEF-4E00-9ED2-895F50D78CF1}" presName="spaceRect" presStyleCnt="0"/>
      <dgm:spPr/>
    </dgm:pt>
    <dgm:pt modelId="{F135D320-73CD-4C2C-98E6-2D0BBBADB810}" type="pres">
      <dgm:prSet presAssocID="{0C9D27B8-BEEF-4E00-9ED2-895F50D78CF1}" presName="textRect" presStyleLbl="revTx" presStyleIdx="5" presStyleCnt="6">
        <dgm:presLayoutVars>
          <dgm:chMax val="1"/>
          <dgm:chPref val="1"/>
        </dgm:presLayoutVars>
      </dgm:prSet>
      <dgm:spPr/>
    </dgm:pt>
  </dgm:ptLst>
  <dgm:cxnLst>
    <dgm:cxn modelId="{01FED10E-CC05-4021-B38C-0A94D303C858}" type="presOf" srcId="{719CB4D4-645B-4BBE-9CF4-BEFC389C152B}" destId="{595CED30-3A96-44FF-980C-DEAB2B59EBD3}" srcOrd="0" destOrd="0" presId="urn:microsoft.com/office/officeart/2018/2/layout/IconLabelList"/>
    <dgm:cxn modelId="{094A0012-04A8-4C01-8AFD-5DE2DFA6D352}" type="presOf" srcId="{0C9D27B8-BEEF-4E00-9ED2-895F50D78CF1}" destId="{F135D320-73CD-4C2C-98E6-2D0BBBADB810}" srcOrd="0" destOrd="0" presId="urn:microsoft.com/office/officeart/2018/2/layout/IconLabelList"/>
    <dgm:cxn modelId="{F92EE21F-2FC4-46CA-A8A7-7FA304F63852}" srcId="{B5A3F008-B104-4EE2-B6AA-C87E64D18862}" destId="{A65DAE29-7027-4042-872D-11B5112F2603}" srcOrd="2" destOrd="0" parTransId="{12F376BA-E0F0-4AD2-975B-E15B7D3E97B2}" sibTransId="{88B48D20-6A12-4212-9ABB-AC7995FFC961}"/>
    <dgm:cxn modelId="{CDFADD4B-5849-4AC3-B388-F1F751595FC4}" type="presOf" srcId="{B5A3F008-B104-4EE2-B6AA-C87E64D18862}" destId="{4F062CAF-6A23-4336-96E0-2A2DE1FC7895}" srcOrd="0" destOrd="0" presId="urn:microsoft.com/office/officeart/2018/2/layout/IconLabelList"/>
    <dgm:cxn modelId="{E124C474-BC52-4D7C-9321-3DB43288E1ED}" type="presOf" srcId="{A65DAE29-7027-4042-872D-11B5112F2603}" destId="{A7C8FFA5-5181-42FF-B876-BB4DC4D539C8}" srcOrd="0" destOrd="0" presId="urn:microsoft.com/office/officeart/2018/2/layout/IconLabelList"/>
    <dgm:cxn modelId="{483C967F-0F70-43FE-BA00-8BBC3032B72B}" srcId="{B5A3F008-B104-4EE2-B6AA-C87E64D18862}" destId="{C5B45860-707B-4254-A721-1158088919DB}" srcOrd="1" destOrd="0" parTransId="{7CF16F55-09AD-4055-9FB9-3C3379F44221}" sibTransId="{1276427F-F693-4F02-822C-9E264AF4BF8A}"/>
    <dgm:cxn modelId="{5A0CC7A5-7E49-4112-8BCA-C003EF86E43F}" type="presOf" srcId="{0CDFDE6D-6C73-4CCA-91F0-F3440F1607C3}" destId="{DAF3C913-5B9A-4596-B283-63B0619EE457}" srcOrd="0" destOrd="0" presId="urn:microsoft.com/office/officeart/2018/2/layout/IconLabelList"/>
    <dgm:cxn modelId="{7089A2B3-22FB-400A-B6BE-900501734380}" srcId="{B5A3F008-B104-4EE2-B6AA-C87E64D18862}" destId="{719CB4D4-645B-4BBE-9CF4-BEFC389C152B}" srcOrd="3" destOrd="0" parTransId="{7A476DA7-6484-44A1-969B-0FEA2B984ECA}" sibTransId="{962EC92C-FB12-4EC9-ACAB-862A6793600F}"/>
    <dgm:cxn modelId="{A37A66CA-EB50-4C3D-856B-6ADE0003D2A6}" srcId="{B5A3F008-B104-4EE2-B6AA-C87E64D18862}" destId="{0C9D27B8-BEEF-4E00-9ED2-895F50D78CF1}" srcOrd="5" destOrd="0" parTransId="{3A462763-BB3A-42EE-ADBF-D0BC4365BDC3}" sibTransId="{5CDB5D84-4850-4C3B-AF22-D52FFD6D9E36}"/>
    <dgm:cxn modelId="{5F58ECDD-E695-4618-9BD9-DA8D333292CB}" srcId="{B5A3F008-B104-4EE2-B6AA-C87E64D18862}" destId="{FE861A84-702A-442F-AD36-16F69955B2D0}" srcOrd="4" destOrd="0" parTransId="{29757383-E6AD-4202-B1C2-C5AF86C50549}" sibTransId="{BC007F18-5A37-40EA-A0D4-2B7FA358A9FD}"/>
    <dgm:cxn modelId="{A91F0DDE-3105-4DC5-93C8-70BBBFFD7D89}" type="presOf" srcId="{FE861A84-702A-442F-AD36-16F69955B2D0}" destId="{D785091B-B949-4D5D-AD52-A1C50EDCAFE0}" srcOrd="0" destOrd="0" presId="urn:microsoft.com/office/officeart/2018/2/layout/IconLabelList"/>
    <dgm:cxn modelId="{EE8EF6E5-294E-4315-8877-A2B61817B8CB}" srcId="{B5A3F008-B104-4EE2-B6AA-C87E64D18862}" destId="{0CDFDE6D-6C73-4CCA-91F0-F3440F1607C3}" srcOrd="0" destOrd="0" parTransId="{3CF42A6E-5809-4289-8B0F-A9085166DA12}" sibTransId="{E2E3C297-C939-410A-B1F2-9E3000BF5FF9}"/>
    <dgm:cxn modelId="{2314E6F1-9B10-4B8E-B745-791A027B8019}" type="presOf" srcId="{C5B45860-707B-4254-A721-1158088919DB}" destId="{6422C32A-5F50-44DB-8B9C-1E9FA88693E7}" srcOrd="0" destOrd="0" presId="urn:microsoft.com/office/officeart/2018/2/layout/IconLabelList"/>
    <dgm:cxn modelId="{BF031F54-0EB2-426D-B614-0BBEB325F364}" type="presParOf" srcId="{4F062CAF-6A23-4336-96E0-2A2DE1FC7895}" destId="{04B7C045-0424-4750-ACD1-223C99FDC945}" srcOrd="0" destOrd="0" presId="urn:microsoft.com/office/officeart/2018/2/layout/IconLabelList"/>
    <dgm:cxn modelId="{98FE9F30-7442-4BA8-AD36-3C48D357BD9B}" type="presParOf" srcId="{04B7C045-0424-4750-ACD1-223C99FDC945}" destId="{1611DD65-4423-4C06-9602-75D11E1E6859}" srcOrd="0" destOrd="0" presId="urn:microsoft.com/office/officeart/2018/2/layout/IconLabelList"/>
    <dgm:cxn modelId="{0E01FE7B-CC26-43AC-9077-5BCF97558CD5}" type="presParOf" srcId="{04B7C045-0424-4750-ACD1-223C99FDC945}" destId="{CCDC50FD-3802-44EC-A5F5-2D3B7FC80F21}" srcOrd="1" destOrd="0" presId="urn:microsoft.com/office/officeart/2018/2/layout/IconLabelList"/>
    <dgm:cxn modelId="{DCC93C5C-12BC-43C7-ACAD-2C5967DFB11D}" type="presParOf" srcId="{04B7C045-0424-4750-ACD1-223C99FDC945}" destId="{DAF3C913-5B9A-4596-B283-63B0619EE457}" srcOrd="2" destOrd="0" presId="urn:microsoft.com/office/officeart/2018/2/layout/IconLabelList"/>
    <dgm:cxn modelId="{C12A577F-B209-4B6D-84E6-43B4F733709A}" type="presParOf" srcId="{4F062CAF-6A23-4336-96E0-2A2DE1FC7895}" destId="{47F742EE-05FE-45D2-B5C0-D649BDF581F8}" srcOrd="1" destOrd="0" presId="urn:microsoft.com/office/officeart/2018/2/layout/IconLabelList"/>
    <dgm:cxn modelId="{E76B107F-4D6E-489E-906F-BD4FD431A9AD}" type="presParOf" srcId="{4F062CAF-6A23-4336-96E0-2A2DE1FC7895}" destId="{0A2C90B1-AD16-453A-A228-5DD020E14324}" srcOrd="2" destOrd="0" presId="urn:microsoft.com/office/officeart/2018/2/layout/IconLabelList"/>
    <dgm:cxn modelId="{AA42B973-8B39-43B0-B3A1-858DD9A66506}" type="presParOf" srcId="{0A2C90B1-AD16-453A-A228-5DD020E14324}" destId="{803CE229-FC9F-434D-8C9B-D95EC70CF7EC}" srcOrd="0" destOrd="0" presId="urn:microsoft.com/office/officeart/2018/2/layout/IconLabelList"/>
    <dgm:cxn modelId="{4FB49416-643D-4164-A9DE-F5E1BE25CC98}" type="presParOf" srcId="{0A2C90B1-AD16-453A-A228-5DD020E14324}" destId="{18BCB2E4-DFAE-4224-A329-1FABD531AC00}" srcOrd="1" destOrd="0" presId="urn:microsoft.com/office/officeart/2018/2/layout/IconLabelList"/>
    <dgm:cxn modelId="{C73FB496-722F-4EAD-A447-ACA51CFDFDB4}" type="presParOf" srcId="{0A2C90B1-AD16-453A-A228-5DD020E14324}" destId="{6422C32A-5F50-44DB-8B9C-1E9FA88693E7}" srcOrd="2" destOrd="0" presId="urn:microsoft.com/office/officeart/2018/2/layout/IconLabelList"/>
    <dgm:cxn modelId="{CA360507-7173-4A66-A50B-0E0E4EC5D900}" type="presParOf" srcId="{4F062CAF-6A23-4336-96E0-2A2DE1FC7895}" destId="{45299788-8A0A-4D61-B664-55D1EC33BF53}" srcOrd="3" destOrd="0" presId="urn:microsoft.com/office/officeart/2018/2/layout/IconLabelList"/>
    <dgm:cxn modelId="{49BCDE98-FABF-45F1-BD39-B7B7572AD947}" type="presParOf" srcId="{4F062CAF-6A23-4336-96E0-2A2DE1FC7895}" destId="{ED6D064F-2FBB-44E4-BFB1-F9A7E33933FD}" srcOrd="4" destOrd="0" presId="urn:microsoft.com/office/officeart/2018/2/layout/IconLabelList"/>
    <dgm:cxn modelId="{1E08F404-9824-44F4-B397-D2D0EFF6B8FB}" type="presParOf" srcId="{ED6D064F-2FBB-44E4-BFB1-F9A7E33933FD}" destId="{4715AB99-7573-4D25-9C89-3694DBA99F45}" srcOrd="0" destOrd="0" presId="urn:microsoft.com/office/officeart/2018/2/layout/IconLabelList"/>
    <dgm:cxn modelId="{F7407249-3FE0-4BD6-9790-FF1E94E612A0}" type="presParOf" srcId="{ED6D064F-2FBB-44E4-BFB1-F9A7E33933FD}" destId="{5DFFA62C-5EA9-4E1B-BF1F-4ECC28E36AC7}" srcOrd="1" destOrd="0" presId="urn:microsoft.com/office/officeart/2018/2/layout/IconLabelList"/>
    <dgm:cxn modelId="{3F6F372D-3FA3-4ADB-A5E5-59FE6EB0C13F}" type="presParOf" srcId="{ED6D064F-2FBB-44E4-BFB1-F9A7E33933FD}" destId="{A7C8FFA5-5181-42FF-B876-BB4DC4D539C8}" srcOrd="2" destOrd="0" presId="urn:microsoft.com/office/officeart/2018/2/layout/IconLabelList"/>
    <dgm:cxn modelId="{DB9B2ECA-661B-41F0-9BCB-AB396AE5A012}" type="presParOf" srcId="{4F062CAF-6A23-4336-96E0-2A2DE1FC7895}" destId="{E75C9F4A-E2EB-49BA-B1AB-16536C8289F9}" srcOrd="5" destOrd="0" presId="urn:microsoft.com/office/officeart/2018/2/layout/IconLabelList"/>
    <dgm:cxn modelId="{2F7AE219-CFBA-480B-B267-F1871162FDD0}" type="presParOf" srcId="{4F062CAF-6A23-4336-96E0-2A2DE1FC7895}" destId="{AE501AC2-9E93-4FA8-A32D-39040DCA748C}" srcOrd="6" destOrd="0" presId="urn:microsoft.com/office/officeart/2018/2/layout/IconLabelList"/>
    <dgm:cxn modelId="{9CED4AB7-D38F-4EDD-865F-47A4C4FB0AFA}" type="presParOf" srcId="{AE501AC2-9E93-4FA8-A32D-39040DCA748C}" destId="{BF0CDEF6-2DE6-411E-8EE9-D93C111A219E}" srcOrd="0" destOrd="0" presId="urn:microsoft.com/office/officeart/2018/2/layout/IconLabelList"/>
    <dgm:cxn modelId="{A8215253-EEE7-4A74-9B56-59806C1029B2}" type="presParOf" srcId="{AE501AC2-9E93-4FA8-A32D-39040DCA748C}" destId="{E882BFFC-C582-4ABF-903F-A06CB6830778}" srcOrd="1" destOrd="0" presId="urn:microsoft.com/office/officeart/2018/2/layout/IconLabelList"/>
    <dgm:cxn modelId="{DD01E63D-BFDC-420A-821F-C23EFDD00859}" type="presParOf" srcId="{AE501AC2-9E93-4FA8-A32D-39040DCA748C}" destId="{595CED30-3A96-44FF-980C-DEAB2B59EBD3}" srcOrd="2" destOrd="0" presId="urn:microsoft.com/office/officeart/2018/2/layout/IconLabelList"/>
    <dgm:cxn modelId="{0AC31105-D021-4B62-9884-B0EDC865FD8F}" type="presParOf" srcId="{4F062CAF-6A23-4336-96E0-2A2DE1FC7895}" destId="{CD661B26-0104-4B93-B124-F87ABF17EC16}" srcOrd="7" destOrd="0" presId="urn:microsoft.com/office/officeart/2018/2/layout/IconLabelList"/>
    <dgm:cxn modelId="{52C6CB13-9BD0-4DA9-8DF3-853A69AE685A}" type="presParOf" srcId="{4F062CAF-6A23-4336-96E0-2A2DE1FC7895}" destId="{054825CF-1393-4713-9EEB-8DB60B869D37}" srcOrd="8" destOrd="0" presId="urn:microsoft.com/office/officeart/2018/2/layout/IconLabelList"/>
    <dgm:cxn modelId="{A81054CD-3A5F-40EF-AD38-07529F3CF94B}" type="presParOf" srcId="{054825CF-1393-4713-9EEB-8DB60B869D37}" destId="{5F4FA92C-5642-4884-8BB6-2EBA74F5F6B3}" srcOrd="0" destOrd="0" presId="urn:microsoft.com/office/officeart/2018/2/layout/IconLabelList"/>
    <dgm:cxn modelId="{54C6E9B1-60A4-4260-83D3-953B185DD0F0}" type="presParOf" srcId="{054825CF-1393-4713-9EEB-8DB60B869D37}" destId="{CDF2396C-5112-42A9-AAC8-B809133F3401}" srcOrd="1" destOrd="0" presId="urn:microsoft.com/office/officeart/2018/2/layout/IconLabelList"/>
    <dgm:cxn modelId="{80FB44B7-3A95-41D6-B23E-EAD716756492}" type="presParOf" srcId="{054825CF-1393-4713-9EEB-8DB60B869D37}" destId="{D785091B-B949-4D5D-AD52-A1C50EDCAFE0}" srcOrd="2" destOrd="0" presId="urn:microsoft.com/office/officeart/2018/2/layout/IconLabelList"/>
    <dgm:cxn modelId="{1EB32EA8-F10C-4DAB-9CFD-EE392B817A57}" type="presParOf" srcId="{4F062CAF-6A23-4336-96E0-2A2DE1FC7895}" destId="{776BCC25-418B-4307-A19B-45E4E138C222}" srcOrd="9" destOrd="0" presId="urn:microsoft.com/office/officeart/2018/2/layout/IconLabelList"/>
    <dgm:cxn modelId="{AA89B3A2-7284-400B-B2F3-8606E21C721E}" type="presParOf" srcId="{4F062CAF-6A23-4336-96E0-2A2DE1FC7895}" destId="{6E3264EF-E120-4283-9A09-E5A8C85F7FEE}" srcOrd="10" destOrd="0" presId="urn:microsoft.com/office/officeart/2018/2/layout/IconLabelList"/>
    <dgm:cxn modelId="{FC4A6D5A-F16A-4613-908A-0744BEE8489B}" type="presParOf" srcId="{6E3264EF-E120-4283-9A09-E5A8C85F7FEE}" destId="{F62579A1-6D87-4095-A1D5-571C659C9B1B}" srcOrd="0" destOrd="0" presId="urn:microsoft.com/office/officeart/2018/2/layout/IconLabelList"/>
    <dgm:cxn modelId="{A2C03A9B-7DCF-44BA-8888-21A4AB5366FB}" type="presParOf" srcId="{6E3264EF-E120-4283-9A09-E5A8C85F7FEE}" destId="{EFBD129B-7FD6-46F4-8A27-533F4BB86462}" srcOrd="1" destOrd="0" presId="urn:microsoft.com/office/officeart/2018/2/layout/IconLabelList"/>
    <dgm:cxn modelId="{8FBC3D44-59D8-4961-9754-ACA4A17599CD}" type="presParOf" srcId="{6E3264EF-E120-4283-9A09-E5A8C85F7FEE}" destId="{F135D320-73CD-4C2C-98E6-2D0BBBADB81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AA7601-255F-44DE-B1F7-0CE846C2CAC1}" type="doc">
      <dgm:prSet loTypeId="urn:microsoft.com/office/officeart/2005/8/layout/cycle8" loCatId="cycle" qsTypeId="urn:microsoft.com/office/officeart/2005/8/quickstyle/simple1" qsCatId="simple" csTypeId="urn:microsoft.com/office/officeart/2005/8/colors/accent5_2" csCatId="accent5" phldr="1"/>
      <dgm:spPr/>
    </dgm:pt>
    <dgm:pt modelId="{40C93444-42FE-4786-BA35-7E9E50E8D324}">
      <dgm:prSet phldrT="[Text]"/>
      <dgm:spPr/>
      <dgm:t>
        <a:bodyPr/>
        <a:lstStyle/>
        <a:p>
          <a:r>
            <a:rPr lang="en-GB" b="1" dirty="0">
              <a:effectLst>
                <a:outerShdw blurRad="38100" dist="38100" dir="2700000" algn="tl">
                  <a:srgbClr val="000000">
                    <a:alpha val="43137"/>
                  </a:srgbClr>
                </a:outerShdw>
              </a:effectLst>
            </a:rPr>
            <a:t>Social Recovery Capital</a:t>
          </a:r>
        </a:p>
      </dgm:t>
    </dgm:pt>
    <dgm:pt modelId="{B299F248-1349-4607-BB4B-047F566FDD7D}" type="parTrans" cxnId="{93BBAD6F-763B-40A3-AAFC-4E746DE5DC0A}">
      <dgm:prSet/>
      <dgm:spPr/>
      <dgm:t>
        <a:bodyPr/>
        <a:lstStyle/>
        <a:p>
          <a:endParaRPr lang="en-GB"/>
        </a:p>
      </dgm:t>
    </dgm:pt>
    <dgm:pt modelId="{D78552A8-ADD4-471F-8B43-77944A7812FD}" type="sibTrans" cxnId="{93BBAD6F-763B-40A3-AAFC-4E746DE5DC0A}">
      <dgm:prSet/>
      <dgm:spPr/>
      <dgm:t>
        <a:bodyPr/>
        <a:lstStyle/>
        <a:p>
          <a:endParaRPr lang="en-GB"/>
        </a:p>
      </dgm:t>
    </dgm:pt>
    <dgm:pt modelId="{7188C824-2093-49DE-9948-79C4B42D9D4F}">
      <dgm:prSet phldrT="[Text]"/>
      <dgm:spPr/>
      <dgm:t>
        <a:bodyPr/>
        <a:lstStyle/>
        <a:p>
          <a:r>
            <a:rPr lang="en-GB" b="1" dirty="0">
              <a:effectLst>
                <a:outerShdw blurRad="38100" dist="38100" dir="2700000" algn="tl">
                  <a:srgbClr val="000000">
                    <a:alpha val="43137"/>
                  </a:srgbClr>
                </a:outerShdw>
              </a:effectLst>
            </a:rPr>
            <a:t>Collective Recovery Capital</a:t>
          </a:r>
        </a:p>
      </dgm:t>
    </dgm:pt>
    <dgm:pt modelId="{C0BF789A-4FCB-4288-9A3B-7C14B78D72A4}" type="parTrans" cxnId="{55F2B3BE-A59A-46A6-961E-D896A57FEF49}">
      <dgm:prSet/>
      <dgm:spPr/>
      <dgm:t>
        <a:bodyPr/>
        <a:lstStyle/>
        <a:p>
          <a:endParaRPr lang="en-GB"/>
        </a:p>
      </dgm:t>
    </dgm:pt>
    <dgm:pt modelId="{E5352DC0-398A-4718-967F-1C3BD0803288}" type="sibTrans" cxnId="{55F2B3BE-A59A-46A6-961E-D896A57FEF49}">
      <dgm:prSet/>
      <dgm:spPr/>
      <dgm:t>
        <a:bodyPr/>
        <a:lstStyle/>
        <a:p>
          <a:endParaRPr lang="en-GB"/>
        </a:p>
      </dgm:t>
    </dgm:pt>
    <dgm:pt modelId="{F5C839D3-A835-4CD3-B938-713728E322E9}">
      <dgm:prSet phldrT="[Text]"/>
      <dgm:spPr/>
      <dgm:t>
        <a:bodyPr/>
        <a:lstStyle/>
        <a:p>
          <a:r>
            <a:rPr lang="en-GB" b="1" dirty="0">
              <a:effectLst>
                <a:outerShdw blurRad="38100" dist="38100" dir="2700000" algn="tl">
                  <a:srgbClr val="000000">
                    <a:alpha val="43137"/>
                  </a:srgbClr>
                </a:outerShdw>
              </a:effectLst>
            </a:rPr>
            <a:t>Personal Recovery Capital</a:t>
          </a:r>
        </a:p>
      </dgm:t>
    </dgm:pt>
    <dgm:pt modelId="{926FF96F-0C3B-416D-B1AC-FC239958EB00}" type="parTrans" cxnId="{B09E7792-575F-47C8-87EF-D0363C43E779}">
      <dgm:prSet/>
      <dgm:spPr/>
      <dgm:t>
        <a:bodyPr/>
        <a:lstStyle/>
        <a:p>
          <a:endParaRPr lang="en-GB"/>
        </a:p>
      </dgm:t>
    </dgm:pt>
    <dgm:pt modelId="{C0281830-F23A-4EB1-8A18-A60C378237F6}" type="sibTrans" cxnId="{B09E7792-575F-47C8-87EF-D0363C43E779}">
      <dgm:prSet/>
      <dgm:spPr/>
      <dgm:t>
        <a:bodyPr/>
        <a:lstStyle/>
        <a:p>
          <a:endParaRPr lang="en-GB"/>
        </a:p>
      </dgm:t>
    </dgm:pt>
    <dgm:pt modelId="{B2879D0A-BE34-472B-9BD2-D5EC446C154E}" type="pres">
      <dgm:prSet presAssocID="{5BAA7601-255F-44DE-B1F7-0CE846C2CAC1}" presName="compositeShape" presStyleCnt="0">
        <dgm:presLayoutVars>
          <dgm:chMax val="7"/>
          <dgm:dir/>
          <dgm:resizeHandles val="exact"/>
        </dgm:presLayoutVars>
      </dgm:prSet>
      <dgm:spPr/>
    </dgm:pt>
    <dgm:pt modelId="{AF9E005F-B6F2-4E62-B18C-9BD34C6DC010}" type="pres">
      <dgm:prSet presAssocID="{5BAA7601-255F-44DE-B1F7-0CE846C2CAC1}" presName="wedge1" presStyleLbl="node1" presStyleIdx="0" presStyleCnt="3"/>
      <dgm:spPr/>
    </dgm:pt>
    <dgm:pt modelId="{3FCB377E-FE5C-4654-BDFC-E5E525EACEA2}" type="pres">
      <dgm:prSet presAssocID="{5BAA7601-255F-44DE-B1F7-0CE846C2CAC1}" presName="dummy1a" presStyleCnt="0"/>
      <dgm:spPr/>
    </dgm:pt>
    <dgm:pt modelId="{6A2A6B2E-AC99-41C6-A439-EF5FF9AB5ECD}" type="pres">
      <dgm:prSet presAssocID="{5BAA7601-255F-44DE-B1F7-0CE846C2CAC1}" presName="dummy1b" presStyleCnt="0"/>
      <dgm:spPr/>
    </dgm:pt>
    <dgm:pt modelId="{2DE8A2CB-D2C5-4BE0-BD64-0C6FAA263AF4}" type="pres">
      <dgm:prSet presAssocID="{5BAA7601-255F-44DE-B1F7-0CE846C2CAC1}" presName="wedge1Tx" presStyleLbl="node1" presStyleIdx="0" presStyleCnt="3">
        <dgm:presLayoutVars>
          <dgm:chMax val="0"/>
          <dgm:chPref val="0"/>
          <dgm:bulletEnabled val="1"/>
        </dgm:presLayoutVars>
      </dgm:prSet>
      <dgm:spPr/>
    </dgm:pt>
    <dgm:pt modelId="{35EC625D-51DD-4260-AF22-B0E8A6AA2F9F}" type="pres">
      <dgm:prSet presAssocID="{5BAA7601-255F-44DE-B1F7-0CE846C2CAC1}" presName="wedge2" presStyleLbl="node1" presStyleIdx="1" presStyleCnt="3"/>
      <dgm:spPr/>
    </dgm:pt>
    <dgm:pt modelId="{22D3D5EC-C58E-4726-A295-A97781F7743D}" type="pres">
      <dgm:prSet presAssocID="{5BAA7601-255F-44DE-B1F7-0CE846C2CAC1}" presName="dummy2a" presStyleCnt="0"/>
      <dgm:spPr/>
    </dgm:pt>
    <dgm:pt modelId="{5459F258-3674-4076-98D2-7513DD595A34}" type="pres">
      <dgm:prSet presAssocID="{5BAA7601-255F-44DE-B1F7-0CE846C2CAC1}" presName="dummy2b" presStyleCnt="0"/>
      <dgm:spPr/>
    </dgm:pt>
    <dgm:pt modelId="{37FD5D78-AE2B-41C9-9BFA-2CEDDF8BD587}" type="pres">
      <dgm:prSet presAssocID="{5BAA7601-255F-44DE-B1F7-0CE846C2CAC1}" presName="wedge2Tx" presStyleLbl="node1" presStyleIdx="1" presStyleCnt="3">
        <dgm:presLayoutVars>
          <dgm:chMax val="0"/>
          <dgm:chPref val="0"/>
          <dgm:bulletEnabled val="1"/>
        </dgm:presLayoutVars>
      </dgm:prSet>
      <dgm:spPr/>
    </dgm:pt>
    <dgm:pt modelId="{98D0E405-20CA-47FB-B241-EB12FE6E81D2}" type="pres">
      <dgm:prSet presAssocID="{5BAA7601-255F-44DE-B1F7-0CE846C2CAC1}" presName="wedge3" presStyleLbl="node1" presStyleIdx="2" presStyleCnt="3"/>
      <dgm:spPr/>
    </dgm:pt>
    <dgm:pt modelId="{35DF2F04-3079-4F41-BC71-0F41BC5FC3D2}" type="pres">
      <dgm:prSet presAssocID="{5BAA7601-255F-44DE-B1F7-0CE846C2CAC1}" presName="dummy3a" presStyleCnt="0"/>
      <dgm:spPr/>
    </dgm:pt>
    <dgm:pt modelId="{199597FC-2DD7-48A3-AD09-1B9D6020E3FA}" type="pres">
      <dgm:prSet presAssocID="{5BAA7601-255F-44DE-B1F7-0CE846C2CAC1}" presName="dummy3b" presStyleCnt="0"/>
      <dgm:spPr/>
    </dgm:pt>
    <dgm:pt modelId="{ADC72725-5F15-4975-A8D4-035C0233EFE2}" type="pres">
      <dgm:prSet presAssocID="{5BAA7601-255F-44DE-B1F7-0CE846C2CAC1}" presName="wedge3Tx" presStyleLbl="node1" presStyleIdx="2" presStyleCnt="3">
        <dgm:presLayoutVars>
          <dgm:chMax val="0"/>
          <dgm:chPref val="0"/>
          <dgm:bulletEnabled val="1"/>
        </dgm:presLayoutVars>
      </dgm:prSet>
      <dgm:spPr/>
    </dgm:pt>
    <dgm:pt modelId="{71DF671A-296D-4FA3-AA3E-B126D869CEBE}" type="pres">
      <dgm:prSet presAssocID="{D78552A8-ADD4-471F-8B43-77944A7812FD}" presName="arrowWedge1" presStyleLbl="fgSibTrans2D1" presStyleIdx="0" presStyleCnt="3"/>
      <dgm:spPr/>
    </dgm:pt>
    <dgm:pt modelId="{418F7619-4439-4BF8-8F17-A3D50A0862AD}" type="pres">
      <dgm:prSet presAssocID="{E5352DC0-398A-4718-967F-1C3BD0803288}" presName="arrowWedge2" presStyleLbl="fgSibTrans2D1" presStyleIdx="1" presStyleCnt="3"/>
      <dgm:spPr/>
    </dgm:pt>
    <dgm:pt modelId="{CF63D34F-F84E-41CF-A92A-C4F04D7941CD}" type="pres">
      <dgm:prSet presAssocID="{C0281830-F23A-4EB1-8A18-A60C378237F6}" presName="arrowWedge3" presStyleLbl="fgSibTrans2D1" presStyleIdx="2" presStyleCnt="3"/>
      <dgm:spPr/>
    </dgm:pt>
  </dgm:ptLst>
  <dgm:cxnLst>
    <dgm:cxn modelId="{C4CDD80D-3F20-4D71-BDEA-A6EC4508FF2C}" type="presOf" srcId="{5BAA7601-255F-44DE-B1F7-0CE846C2CAC1}" destId="{B2879D0A-BE34-472B-9BD2-D5EC446C154E}" srcOrd="0" destOrd="0" presId="urn:microsoft.com/office/officeart/2005/8/layout/cycle8"/>
    <dgm:cxn modelId="{48DA6261-42A7-42FA-9B0A-B9002D8736A0}" type="presOf" srcId="{F5C839D3-A835-4CD3-B938-713728E322E9}" destId="{ADC72725-5F15-4975-A8D4-035C0233EFE2}" srcOrd="1" destOrd="0" presId="urn:microsoft.com/office/officeart/2005/8/layout/cycle8"/>
    <dgm:cxn modelId="{D8448247-371D-4AFD-B6EA-2A7E26D16B2F}" type="presOf" srcId="{40C93444-42FE-4786-BA35-7E9E50E8D324}" destId="{2DE8A2CB-D2C5-4BE0-BD64-0C6FAA263AF4}" srcOrd="1" destOrd="0" presId="urn:microsoft.com/office/officeart/2005/8/layout/cycle8"/>
    <dgm:cxn modelId="{93BBAD6F-763B-40A3-AAFC-4E746DE5DC0A}" srcId="{5BAA7601-255F-44DE-B1F7-0CE846C2CAC1}" destId="{40C93444-42FE-4786-BA35-7E9E50E8D324}" srcOrd="0" destOrd="0" parTransId="{B299F248-1349-4607-BB4B-047F566FDD7D}" sibTransId="{D78552A8-ADD4-471F-8B43-77944A7812FD}"/>
    <dgm:cxn modelId="{89EE028C-CB3B-4631-A357-5D70B4F65628}" type="presOf" srcId="{7188C824-2093-49DE-9948-79C4B42D9D4F}" destId="{35EC625D-51DD-4260-AF22-B0E8A6AA2F9F}" srcOrd="0" destOrd="0" presId="urn:microsoft.com/office/officeart/2005/8/layout/cycle8"/>
    <dgm:cxn modelId="{B09E7792-575F-47C8-87EF-D0363C43E779}" srcId="{5BAA7601-255F-44DE-B1F7-0CE846C2CAC1}" destId="{F5C839D3-A835-4CD3-B938-713728E322E9}" srcOrd="2" destOrd="0" parTransId="{926FF96F-0C3B-416D-B1AC-FC239958EB00}" sibTransId="{C0281830-F23A-4EB1-8A18-A60C378237F6}"/>
    <dgm:cxn modelId="{D8BC54B9-89FA-4B20-B0A6-9D48620B0C99}" type="presOf" srcId="{7188C824-2093-49DE-9948-79C4B42D9D4F}" destId="{37FD5D78-AE2B-41C9-9BFA-2CEDDF8BD587}" srcOrd="1" destOrd="0" presId="urn:microsoft.com/office/officeart/2005/8/layout/cycle8"/>
    <dgm:cxn modelId="{55F2B3BE-A59A-46A6-961E-D896A57FEF49}" srcId="{5BAA7601-255F-44DE-B1F7-0CE846C2CAC1}" destId="{7188C824-2093-49DE-9948-79C4B42D9D4F}" srcOrd="1" destOrd="0" parTransId="{C0BF789A-4FCB-4288-9A3B-7C14B78D72A4}" sibTransId="{E5352DC0-398A-4718-967F-1C3BD0803288}"/>
    <dgm:cxn modelId="{8BF731E4-899C-442D-9712-05ADCA0B576E}" type="presOf" srcId="{F5C839D3-A835-4CD3-B938-713728E322E9}" destId="{98D0E405-20CA-47FB-B241-EB12FE6E81D2}" srcOrd="0" destOrd="0" presId="urn:microsoft.com/office/officeart/2005/8/layout/cycle8"/>
    <dgm:cxn modelId="{32734DF9-A836-4E62-BEA3-F951D3B2F5FD}" type="presOf" srcId="{40C93444-42FE-4786-BA35-7E9E50E8D324}" destId="{AF9E005F-B6F2-4E62-B18C-9BD34C6DC010}" srcOrd="0" destOrd="0" presId="urn:microsoft.com/office/officeart/2005/8/layout/cycle8"/>
    <dgm:cxn modelId="{F55706F3-6BB6-4558-BE6C-B392ACA5C28D}" type="presParOf" srcId="{B2879D0A-BE34-472B-9BD2-D5EC446C154E}" destId="{AF9E005F-B6F2-4E62-B18C-9BD34C6DC010}" srcOrd="0" destOrd="0" presId="urn:microsoft.com/office/officeart/2005/8/layout/cycle8"/>
    <dgm:cxn modelId="{0F926E10-7800-4A55-AC19-1D5DDC9F4F37}" type="presParOf" srcId="{B2879D0A-BE34-472B-9BD2-D5EC446C154E}" destId="{3FCB377E-FE5C-4654-BDFC-E5E525EACEA2}" srcOrd="1" destOrd="0" presId="urn:microsoft.com/office/officeart/2005/8/layout/cycle8"/>
    <dgm:cxn modelId="{16FB68F3-54A7-48B8-B487-C0C248AB9DF9}" type="presParOf" srcId="{B2879D0A-BE34-472B-9BD2-D5EC446C154E}" destId="{6A2A6B2E-AC99-41C6-A439-EF5FF9AB5ECD}" srcOrd="2" destOrd="0" presId="urn:microsoft.com/office/officeart/2005/8/layout/cycle8"/>
    <dgm:cxn modelId="{E8A4C700-B1DB-47B4-B4BE-AE0EBB9C3CE2}" type="presParOf" srcId="{B2879D0A-BE34-472B-9BD2-D5EC446C154E}" destId="{2DE8A2CB-D2C5-4BE0-BD64-0C6FAA263AF4}" srcOrd="3" destOrd="0" presId="urn:microsoft.com/office/officeart/2005/8/layout/cycle8"/>
    <dgm:cxn modelId="{75481DC2-EEC5-4A6A-8714-34146E5B25D4}" type="presParOf" srcId="{B2879D0A-BE34-472B-9BD2-D5EC446C154E}" destId="{35EC625D-51DD-4260-AF22-B0E8A6AA2F9F}" srcOrd="4" destOrd="0" presId="urn:microsoft.com/office/officeart/2005/8/layout/cycle8"/>
    <dgm:cxn modelId="{109EAB6C-0EAE-4879-8793-18627B376BFC}" type="presParOf" srcId="{B2879D0A-BE34-472B-9BD2-D5EC446C154E}" destId="{22D3D5EC-C58E-4726-A295-A97781F7743D}" srcOrd="5" destOrd="0" presId="urn:microsoft.com/office/officeart/2005/8/layout/cycle8"/>
    <dgm:cxn modelId="{422C9533-36DE-4AFE-8455-4681023D6536}" type="presParOf" srcId="{B2879D0A-BE34-472B-9BD2-D5EC446C154E}" destId="{5459F258-3674-4076-98D2-7513DD595A34}" srcOrd="6" destOrd="0" presId="urn:microsoft.com/office/officeart/2005/8/layout/cycle8"/>
    <dgm:cxn modelId="{2621975C-9742-4D7B-9335-273F54BB16D5}" type="presParOf" srcId="{B2879D0A-BE34-472B-9BD2-D5EC446C154E}" destId="{37FD5D78-AE2B-41C9-9BFA-2CEDDF8BD587}" srcOrd="7" destOrd="0" presId="urn:microsoft.com/office/officeart/2005/8/layout/cycle8"/>
    <dgm:cxn modelId="{1779131E-3F02-4D74-A160-D806D54EDDBD}" type="presParOf" srcId="{B2879D0A-BE34-472B-9BD2-D5EC446C154E}" destId="{98D0E405-20CA-47FB-B241-EB12FE6E81D2}" srcOrd="8" destOrd="0" presId="urn:microsoft.com/office/officeart/2005/8/layout/cycle8"/>
    <dgm:cxn modelId="{607CECB8-753F-4BB0-A57F-71566FB3F776}" type="presParOf" srcId="{B2879D0A-BE34-472B-9BD2-D5EC446C154E}" destId="{35DF2F04-3079-4F41-BC71-0F41BC5FC3D2}" srcOrd="9" destOrd="0" presId="urn:microsoft.com/office/officeart/2005/8/layout/cycle8"/>
    <dgm:cxn modelId="{75DD374C-C5B5-4B71-A555-0AE6E73CCC2B}" type="presParOf" srcId="{B2879D0A-BE34-472B-9BD2-D5EC446C154E}" destId="{199597FC-2DD7-48A3-AD09-1B9D6020E3FA}" srcOrd="10" destOrd="0" presId="urn:microsoft.com/office/officeart/2005/8/layout/cycle8"/>
    <dgm:cxn modelId="{55C902DB-EC53-4A3C-BCB2-0C393C5AF5CB}" type="presParOf" srcId="{B2879D0A-BE34-472B-9BD2-D5EC446C154E}" destId="{ADC72725-5F15-4975-A8D4-035C0233EFE2}" srcOrd="11" destOrd="0" presId="urn:microsoft.com/office/officeart/2005/8/layout/cycle8"/>
    <dgm:cxn modelId="{B100963E-25D5-47E9-82AB-C619D53A8BD3}" type="presParOf" srcId="{B2879D0A-BE34-472B-9BD2-D5EC446C154E}" destId="{71DF671A-296D-4FA3-AA3E-B126D869CEBE}" srcOrd="12" destOrd="0" presId="urn:microsoft.com/office/officeart/2005/8/layout/cycle8"/>
    <dgm:cxn modelId="{2CFD0C93-DB3C-4609-AC4F-E0F299DF71F9}" type="presParOf" srcId="{B2879D0A-BE34-472B-9BD2-D5EC446C154E}" destId="{418F7619-4439-4BF8-8F17-A3D50A0862AD}" srcOrd="13" destOrd="0" presId="urn:microsoft.com/office/officeart/2005/8/layout/cycle8"/>
    <dgm:cxn modelId="{52962B89-CC35-43CE-9EDC-43E75E576739}" type="presParOf" srcId="{B2879D0A-BE34-472B-9BD2-D5EC446C154E}" destId="{CF63D34F-F84E-41CF-A92A-C4F04D7941CD}"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D7A9515-3212-40CF-84F2-77EEEF2BEB5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DE518496-3262-4C78-BBB1-BF654580848A}">
      <dgm:prSet phldrT="[Text]" custT="1"/>
      <dgm:spPr>
        <a:solidFill>
          <a:srgbClr val="3C8595"/>
        </a:solidFill>
      </dgm:spPr>
      <dgm:t>
        <a:bodyPr/>
        <a:lstStyle/>
        <a:p>
          <a:r>
            <a:rPr lang="en-GB" sz="2200" dirty="0"/>
            <a:t>Asset Based Community Mapping</a:t>
          </a:r>
          <a:endParaRPr lang="en-US" sz="2200" dirty="0"/>
        </a:p>
      </dgm:t>
    </dgm:pt>
    <dgm:pt modelId="{7D0E3EAD-7463-4296-96DE-D963A97BB418}" type="parTrans" cxnId="{971704AE-48ED-419B-970A-82A678A5FEEA}">
      <dgm:prSet/>
      <dgm:spPr/>
      <dgm:t>
        <a:bodyPr/>
        <a:lstStyle/>
        <a:p>
          <a:endParaRPr lang="en-US"/>
        </a:p>
      </dgm:t>
    </dgm:pt>
    <dgm:pt modelId="{3D1A45BA-7D6A-4C35-A6A6-5910D1E6C401}" type="sibTrans" cxnId="{971704AE-48ED-419B-970A-82A678A5FEEA}">
      <dgm:prSet/>
      <dgm:spPr/>
      <dgm:t>
        <a:bodyPr/>
        <a:lstStyle/>
        <a:p>
          <a:endParaRPr lang="en-US"/>
        </a:p>
      </dgm:t>
    </dgm:pt>
    <dgm:pt modelId="{0EB425B5-DAE1-4B1C-8C30-757364733E6E}">
      <dgm:prSet phldrT="[Text]" custT="1"/>
      <dgm:spPr>
        <a:solidFill>
          <a:srgbClr val="3C8595"/>
        </a:solidFill>
      </dgm:spPr>
      <dgm:t>
        <a:bodyPr/>
        <a:lstStyle/>
        <a:p>
          <a:r>
            <a:rPr lang="en-GB" sz="2200" dirty="0"/>
            <a:t>Training and developing community connectors </a:t>
          </a:r>
          <a:endParaRPr lang="en-US" sz="2200" dirty="0"/>
        </a:p>
      </dgm:t>
    </dgm:pt>
    <dgm:pt modelId="{BBEFB5AC-BC44-4EB5-B65B-7118FEC810FE}" type="parTrans" cxnId="{180E42AD-D454-457F-ABAF-AFEEAEF2D80F}">
      <dgm:prSet/>
      <dgm:spPr/>
      <dgm:t>
        <a:bodyPr/>
        <a:lstStyle/>
        <a:p>
          <a:endParaRPr lang="en-US"/>
        </a:p>
      </dgm:t>
    </dgm:pt>
    <dgm:pt modelId="{79EA343A-2B28-4104-82AC-D03398250BCA}" type="sibTrans" cxnId="{180E42AD-D454-457F-ABAF-AFEEAEF2D80F}">
      <dgm:prSet/>
      <dgm:spPr/>
      <dgm:t>
        <a:bodyPr/>
        <a:lstStyle/>
        <a:p>
          <a:endParaRPr lang="en-US"/>
        </a:p>
      </dgm:t>
    </dgm:pt>
    <dgm:pt modelId="{434E1B14-5A87-42A9-BFE1-D403727F8398}">
      <dgm:prSet phldrT="[Text]" custT="1"/>
      <dgm:spPr>
        <a:solidFill>
          <a:srgbClr val="3C8595"/>
        </a:solidFill>
      </dgm:spPr>
      <dgm:t>
        <a:bodyPr/>
        <a:lstStyle/>
        <a:p>
          <a:pPr>
            <a:spcAft>
              <a:spcPts val="0"/>
            </a:spcAft>
          </a:pPr>
          <a:r>
            <a:rPr lang="en-GB" sz="2200" dirty="0"/>
            <a:t>Preparing clients to engage with groups </a:t>
          </a:r>
        </a:p>
        <a:p>
          <a:pPr>
            <a:spcAft>
              <a:spcPts val="0"/>
            </a:spcAft>
          </a:pPr>
          <a:r>
            <a:rPr lang="en-GB" sz="1400" dirty="0"/>
            <a:t>(and assessing their readiness)</a:t>
          </a:r>
          <a:endParaRPr lang="en-US" sz="1400" dirty="0"/>
        </a:p>
      </dgm:t>
    </dgm:pt>
    <dgm:pt modelId="{96DCA5D1-EEEE-4CCB-B454-BEF57C6A0F0A}" type="parTrans" cxnId="{1FF39412-6071-4F37-A20A-AA413B53EAFE}">
      <dgm:prSet/>
      <dgm:spPr/>
      <dgm:t>
        <a:bodyPr/>
        <a:lstStyle/>
        <a:p>
          <a:endParaRPr lang="en-US"/>
        </a:p>
      </dgm:t>
    </dgm:pt>
    <dgm:pt modelId="{C66AF906-97EE-4E47-AFCC-221DF34E3BB0}" type="sibTrans" cxnId="{1FF39412-6071-4F37-A20A-AA413B53EAFE}">
      <dgm:prSet/>
      <dgm:spPr/>
      <dgm:t>
        <a:bodyPr/>
        <a:lstStyle/>
        <a:p>
          <a:endParaRPr lang="en-US"/>
        </a:p>
      </dgm:t>
    </dgm:pt>
    <dgm:pt modelId="{9E3C2622-C7F1-4D24-B5D5-70A6FE97B158}">
      <dgm:prSet custT="1"/>
      <dgm:spPr>
        <a:solidFill>
          <a:srgbClr val="3C8595"/>
        </a:solidFill>
      </dgm:spPr>
      <dgm:t>
        <a:bodyPr/>
        <a:lstStyle/>
        <a:p>
          <a:r>
            <a:rPr lang="en-US" sz="2200" dirty="0"/>
            <a:t>Feedback loops and mutual benefit</a:t>
          </a:r>
        </a:p>
      </dgm:t>
    </dgm:pt>
    <dgm:pt modelId="{E15321B9-5CC3-4435-AFF9-3B23C5AC3012}" type="parTrans" cxnId="{4FB47843-50F3-4E4F-9F0B-9742426D7C29}">
      <dgm:prSet/>
      <dgm:spPr/>
      <dgm:t>
        <a:bodyPr/>
        <a:lstStyle/>
        <a:p>
          <a:endParaRPr lang="en-US"/>
        </a:p>
      </dgm:t>
    </dgm:pt>
    <dgm:pt modelId="{4071833A-EE87-444C-B71F-DAC6E5B66FD6}" type="sibTrans" cxnId="{4FB47843-50F3-4E4F-9F0B-9742426D7C29}">
      <dgm:prSet/>
      <dgm:spPr/>
      <dgm:t>
        <a:bodyPr/>
        <a:lstStyle/>
        <a:p>
          <a:endParaRPr lang="en-US"/>
        </a:p>
      </dgm:t>
    </dgm:pt>
    <dgm:pt modelId="{D2DF3E26-B9F4-452E-A126-864D39BC5673}">
      <dgm:prSet custT="1"/>
      <dgm:spPr>
        <a:solidFill>
          <a:srgbClr val="3C8595"/>
        </a:solidFill>
      </dgm:spPr>
      <dgm:t>
        <a:bodyPr/>
        <a:lstStyle/>
        <a:p>
          <a:r>
            <a:rPr lang="en-GB" sz="2200" dirty="0"/>
            <a:t>Creating in-reach and out-reach models</a:t>
          </a:r>
        </a:p>
      </dgm:t>
    </dgm:pt>
    <dgm:pt modelId="{D17CAFEA-C806-4E76-93DC-E9F5BBF1FF24}" type="parTrans" cxnId="{995D491E-DD7B-4B4F-8695-31F063375200}">
      <dgm:prSet/>
      <dgm:spPr/>
      <dgm:t>
        <a:bodyPr/>
        <a:lstStyle/>
        <a:p>
          <a:endParaRPr lang="en-US"/>
        </a:p>
      </dgm:t>
    </dgm:pt>
    <dgm:pt modelId="{CD80BB68-DDCF-40AD-AA97-25811803E534}" type="sibTrans" cxnId="{995D491E-DD7B-4B4F-8695-31F063375200}">
      <dgm:prSet/>
      <dgm:spPr/>
      <dgm:t>
        <a:bodyPr/>
        <a:lstStyle/>
        <a:p>
          <a:endParaRPr lang="en-US"/>
        </a:p>
      </dgm:t>
    </dgm:pt>
    <dgm:pt modelId="{D6F51958-3B2F-4419-BF56-1B49F9ABA453}" type="pres">
      <dgm:prSet presAssocID="{5D7A9515-3212-40CF-84F2-77EEEF2BEB5C}" presName="Name0" presStyleCnt="0">
        <dgm:presLayoutVars>
          <dgm:chMax val="7"/>
          <dgm:chPref val="7"/>
          <dgm:dir/>
        </dgm:presLayoutVars>
      </dgm:prSet>
      <dgm:spPr/>
    </dgm:pt>
    <dgm:pt modelId="{A127035C-214F-4466-A622-337347266604}" type="pres">
      <dgm:prSet presAssocID="{5D7A9515-3212-40CF-84F2-77EEEF2BEB5C}" presName="Name1" presStyleCnt="0"/>
      <dgm:spPr/>
    </dgm:pt>
    <dgm:pt modelId="{8A118ECF-16F1-48F8-9ADA-C4AD84804029}" type="pres">
      <dgm:prSet presAssocID="{5D7A9515-3212-40CF-84F2-77EEEF2BEB5C}" presName="cycle" presStyleCnt="0"/>
      <dgm:spPr/>
    </dgm:pt>
    <dgm:pt modelId="{79A1D250-7919-4DD6-8C26-C43DBBD6A409}" type="pres">
      <dgm:prSet presAssocID="{5D7A9515-3212-40CF-84F2-77EEEF2BEB5C}" presName="srcNode" presStyleLbl="node1" presStyleIdx="0" presStyleCnt="5"/>
      <dgm:spPr/>
    </dgm:pt>
    <dgm:pt modelId="{1D74C20E-1271-466E-933E-6B3E57B44DF8}" type="pres">
      <dgm:prSet presAssocID="{5D7A9515-3212-40CF-84F2-77EEEF2BEB5C}" presName="conn" presStyleLbl="parChTrans1D2" presStyleIdx="0" presStyleCnt="1"/>
      <dgm:spPr/>
    </dgm:pt>
    <dgm:pt modelId="{5B6B0EDB-4E74-4E84-B779-278B3BBD9D57}" type="pres">
      <dgm:prSet presAssocID="{5D7A9515-3212-40CF-84F2-77EEEF2BEB5C}" presName="extraNode" presStyleLbl="node1" presStyleIdx="0" presStyleCnt="5"/>
      <dgm:spPr/>
    </dgm:pt>
    <dgm:pt modelId="{3CE15E28-EC0B-4EBF-8EDE-32578A4B932B}" type="pres">
      <dgm:prSet presAssocID="{5D7A9515-3212-40CF-84F2-77EEEF2BEB5C}" presName="dstNode" presStyleLbl="node1" presStyleIdx="0" presStyleCnt="5"/>
      <dgm:spPr/>
    </dgm:pt>
    <dgm:pt modelId="{74F1F5FD-42A1-47D0-BF9E-F113CC3A4E94}" type="pres">
      <dgm:prSet presAssocID="{DE518496-3262-4C78-BBB1-BF654580848A}" presName="text_1" presStyleLbl="node1" presStyleIdx="0" presStyleCnt="5">
        <dgm:presLayoutVars>
          <dgm:bulletEnabled val="1"/>
        </dgm:presLayoutVars>
      </dgm:prSet>
      <dgm:spPr/>
    </dgm:pt>
    <dgm:pt modelId="{41234D31-B879-41E1-91F4-7F36CC814ED0}" type="pres">
      <dgm:prSet presAssocID="{DE518496-3262-4C78-BBB1-BF654580848A}" presName="accent_1" presStyleCnt="0"/>
      <dgm:spPr/>
    </dgm:pt>
    <dgm:pt modelId="{6F70CC72-2C3F-463D-A90B-DC43912FBB5A}" type="pres">
      <dgm:prSet presAssocID="{DE518496-3262-4C78-BBB1-BF654580848A}" presName="accentRepeatNode" presStyleLbl="solidFgAcc1" presStyleIdx="0" presStyleCnt="5"/>
      <dgm:spPr>
        <a:ln>
          <a:solidFill>
            <a:srgbClr val="ED6B68"/>
          </a:solidFill>
        </a:ln>
      </dgm:spPr>
    </dgm:pt>
    <dgm:pt modelId="{C1B01C9E-D17B-49BE-A38C-420060825091}" type="pres">
      <dgm:prSet presAssocID="{0EB425B5-DAE1-4B1C-8C30-757364733E6E}" presName="text_2" presStyleLbl="node1" presStyleIdx="1" presStyleCnt="5">
        <dgm:presLayoutVars>
          <dgm:bulletEnabled val="1"/>
        </dgm:presLayoutVars>
      </dgm:prSet>
      <dgm:spPr/>
    </dgm:pt>
    <dgm:pt modelId="{CCD1EB63-D2AB-4172-BF83-727D1DA2C6AF}" type="pres">
      <dgm:prSet presAssocID="{0EB425B5-DAE1-4B1C-8C30-757364733E6E}" presName="accent_2" presStyleCnt="0"/>
      <dgm:spPr/>
    </dgm:pt>
    <dgm:pt modelId="{6227FC08-C027-4E1B-8BB2-CCC2DA93A82C}" type="pres">
      <dgm:prSet presAssocID="{0EB425B5-DAE1-4B1C-8C30-757364733E6E}" presName="accentRepeatNode" presStyleLbl="solidFgAcc1" presStyleIdx="1" presStyleCnt="5"/>
      <dgm:spPr>
        <a:ln>
          <a:solidFill>
            <a:srgbClr val="ED6B68"/>
          </a:solidFill>
        </a:ln>
      </dgm:spPr>
    </dgm:pt>
    <dgm:pt modelId="{C6F8C033-CA2F-4371-959F-058A1786E36E}" type="pres">
      <dgm:prSet presAssocID="{434E1B14-5A87-42A9-BFE1-D403727F8398}" presName="text_3" presStyleLbl="node1" presStyleIdx="2" presStyleCnt="5">
        <dgm:presLayoutVars>
          <dgm:bulletEnabled val="1"/>
        </dgm:presLayoutVars>
      </dgm:prSet>
      <dgm:spPr/>
    </dgm:pt>
    <dgm:pt modelId="{B263B818-FA53-4775-9856-2CBF62088E78}" type="pres">
      <dgm:prSet presAssocID="{434E1B14-5A87-42A9-BFE1-D403727F8398}" presName="accent_3" presStyleCnt="0"/>
      <dgm:spPr/>
    </dgm:pt>
    <dgm:pt modelId="{1B7341F0-3391-4A81-86A9-AD3468A1D8EC}" type="pres">
      <dgm:prSet presAssocID="{434E1B14-5A87-42A9-BFE1-D403727F8398}" presName="accentRepeatNode" presStyleLbl="solidFgAcc1" presStyleIdx="2" presStyleCnt="5"/>
      <dgm:spPr>
        <a:ln>
          <a:solidFill>
            <a:srgbClr val="ED6B68"/>
          </a:solidFill>
        </a:ln>
      </dgm:spPr>
    </dgm:pt>
    <dgm:pt modelId="{78C8215A-1AC7-4589-8186-30934F188298}" type="pres">
      <dgm:prSet presAssocID="{D2DF3E26-B9F4-452E-A126-864D39BC5673}" presName="text_4" presStyleLbl="node1" presStyleIdx="3" presStyleCnt="5">
        <dgm:presLayoutVars>
          <dgm:bulletEnabled val="1"/>
        </dgm:presLayoutVars>
      </dgm:prSet>
      <dgm:spPr/>
    </dgm:pt>
    <dgm:pt modelId="{E69FF17B-1E99-47B4-9633-A7BD19BF9179}" type="pres">
      <dgm:prSet presAssocID="{D2DF3E26-B9F4-452E-A126-864D39BC5673}" presName="accent_4" presStyleCnt="0"/>
      <dgm:spPr/>
    </dgm:pt>
    <dgm:pt modelId="{FF540649-77B1-4BC3-99DA-E0667B297120}" type="pres">
      <dgm:prSet presAssocID="{D2DF3E26-B9F4-452E-A126-864D39BC5673}" presName="accentRepeatNode" presStyleLbl="solidFgAcc1" presStyleIdx="3" presStyleCnt="5"/>
      <dgm:spPr>
        <a:ln>
          <a:solidFill>
            <a:srgbClr val="ED6B68"/>
          </a:solidFill>
        </a:ln>
      </dgm:spPr>
    </dgm:pt>
    <dgm:pt modelId="{F51B35FB-3365-4062-BA63-4D02F1473F67}" type="pres">
      <dgm:prSet presAssocID="{9E3C2622-C7F1-4D24-B5D5-70A6FE97B158}" presName="text_5" presStyleLbl="node1" presStyleIdx="4" presStyleCnt="5" custLinFactNeighborX="211">
        <dgm:presLayoutVars>
          <dgm:bulletEnabled val="1"/>
        </dgm:presLayoutVars>
      </dgm:prSet>
      <dgm:spPr/>
    </dgm:pt>
    <dgm:pt modelId="{4D7ADBE6-2EDC-4FF2-8AA9-AC733711D6B2}" type="pres">
      <dgm:prSet presAssocID="{9E3C2622-C7F1-4D24-B5D5-70A6FE97B158}" presName="accent_5" presStyleCnt="0"/>
      <dgm:spPr/>
    </dgm:pt>
    <dgm:pt modelId="{DDC94E68-C9B0-4248-A97D-4E20169DF361}" type="pres">
      <dgm:prSet presAssocID="{9E3C2622-C7F1-4D24-B5D5-70A6FE97B158}" presName="accentRepeatNode" presStyleLbl="solidFgAcc1" presStyleIdx="4" presStyleCnt="5" custLinFactNeighborX="617" custLinFactNeighborY="-467"/>
      <dgm:spPr>
        <a:ln>
          <a:solidFill>
            <a:srgbClr val="ED6B68"/>
          </a:solidFill>
        </a:ln>
      </dgm:spPr>
    </dgm:pt>
  </dgm:ptLst>
  <dgm:cxnLst>
    <dgm:cxn modelId="{1FF39412-6071-4F37-A20A-AA413B53EAFE}" srcId="{5D7A9515-3212-40CF-84F2-77EEEF2BEB5C}" destId="{434E1B14-5A87-42A9-BFE1-D403727F8398}" srcOrd="2" destOrd="0" parTransId="{96DCA5D1-EEEE-4CCB-B454-BEF57C6A0F0A}" sibTransId="{C66AF906-97EE-4E47-AFCC-221DF34E3BB0}"/>
    <dgm:cxn modelId="{5D12DD1D-50EF-457F-BC1E-516C7F2D0D11}" type="presOf" srcId="{D2DF3E26-B9F4-452E-A126-864D39BC5673}" destId="{78C8215A-1AC7-4589-8186-30934F188298}" srcOrd="0" destOrd="0" presId="urn:microsoft.com/office/officeart/2008/layout/VerticalCurvedList"/>
    <dgm:cxn modelId="{995D491E-DD7B-4B4F-8695-31F063375200}" srcId="{5D7A9515-3212-40CF-84F2-77EEEF2BEB5C}" destId="{D2DF3E26-B9F4-452E-A126-864D39BC5673}" srcOrd="3" destOrd="0" parTransId="{D17CAFEA-C806-4E76-93DC-E9F5BBF1FF24}" sibTransId="{CD80BB68-DDCF-40AD-AA97-25811803E534}"/>
    <dgm:cxn modelId="{1F49A831-7D4B-4613-AAD0-2B6C57D76C9F}" type="presOf" srcId="{DE518496-3262-4C78-BBB1-BF654580848A}" destId="{74F1F5FD-42A1-47D0-BF9E-F113CC3A4E94}" srcOrd="0" destOrd="0" presId="urn:microsoft.com/office/officeart/2008/layout/VerticalCurvedList"/>
    <dgm:cxn modelId="{DCE85C43-C88E-4B7B-884D-2068371798C7}" type="presOf" srcId="{5D7A9515-3212-40CF-84F2-77EEEF2BEB5C}" destId="{D6F51958-3B2F-4419-BF56-1B49F9ABA453}" srcOrd="0" destOrd="0" presId="urn:microsoft.com/office/officeart/2008/layout/VerticalCurvedList"/>
    <dgm:cxn modelId="{4FB47843-50F3-4E4F-9F0B-9742426D7C29}" srcId="{5D7A9515-3212-40CF-84F2-77EEEF2BEB5C}" destId="{9E3C2622-C7F1-4D24-B5D5-70A6FE97B158}" srcOrd="4" destOrd="0" parTransId="{E15321B9-5CC3-4435-AFF9-3B23C5AC3012}" sibTransId="{4071833A-EE87-444C-B71F-DAC6E5B66FD6}"/>
    <dgm:cxn modelId="{BAC9A973-E3C9-48FC-B30B-F744BB181991}" type="presOf" srcId="{3D1A45BA-7D6A-4C35-A6A6-5910D1E6C401}" destId="{1D74C20E-1271-466E-933E-6B3E57B44DF8}" srcOrd="0" destOrd="0" presId="urn:microsoft.com/office/officeart/2008/layout/VerticalCurvedList"/>
    <dgm:cxn modelId="{635E805A-6F2F-4130-AA32-E38AFC102551}" type="presOf" srcId="{434E1B14-5A87-42A9-BFE1-D403727F8398}" destId="{C6F8C033-CA2F-4371-959F-058A1786E36E}" srcOrd="0" destOrd="0" presId="urn:microsoft.com/office/officeart/2008/layout/VerticalCurvedList"/>
    <dgm:cxn modelId="{FE5011A5-EA9C-472D-8B53-7E6A2B20BCE2}" type="presOf" srcId="{9E3C2622-C7F1-4D24-B5D5-70A6FE97B158}" destId="{F51B35FB-3365-4062-BA63-4D02F1473F67}" srcOrd="0" destOrd="0" presId="urn:microsoft.com/office/officeart/2008/layout/VerticalCurvedList"/>
    <dgm:cxn modelId="{180E42AD-D454-457F-ABAF-AFEEAEF2D80F}" srcId="{5D7A9515-3212-40CF-84F2-77EEEF2BEB5C}" destId="{0EB425B5-DAE1-4B1C-8C30-757364733E6E}" srcOrd="1" destOrd="0" parTransId="{BBEFB5AC-BC44-4EB5-B65B-7118FEC810FE}" sibTransId="{79EA343A-2B28-4104-82AC-D03398250BCA}"/>
    <dgm:cxn modelId="{971704AE-48ED-419B-970A-82A678A5FEEA}" srcId="{5D7A9515-3212-40CF-84F2-77EEEF2BEB5C}" destId="{DE518496-3262-4C78-BBB1-BF654580848A}" srcOrd="0" destOrd="0" parTransId="{7D0E3EAD-7463-4296-96DE-D963A97BB418}" sibTransId="{3D1A45BA-7D6A-4C35-A6A6-5910D1E6C401}"/>
    <dgm:cxn modelId="{8F4974BB-5E16-42F4-899A-F7A84BDF0D9D}" type="presOf" srcId="{0EB425B5-DAE1-4B1C-8C30-757364733E6E}" destId="{C1B01C9E-D17B-49BE-A38C-420060825091}" srcOrd="0" destOrd="0" presId="urn:microsoft.com/office/officeart/2008/layout/VerticalCurvedList"/>
    <dgm:cxn modelId="{3F58046E-DDA7-4AEA-888D-6A581B777B68}" type="presParOf" srcId="{D6F51958-3B2F-4419-BF56-1B49F9ABA453}" destId="{A127035C-214F-4466-A622-337347266604}" srcOrd="0" destOrd="0" presId="urn:microsoft.com/office/officeart/2008/layout/VerticalCurvedList"/>
    <dgm:cxn modelId="{A066CF2B-ED4A-4299-9930-19CFB14A35E0}" type="presParOf" srcId="{A127035C-214F-4466-A622-337347266604}" destId="{8A118ECF-16F1-48F8-9ADA-C4AD84804029}" srcOrd="0" destOrd="0" presId="urn:microsoft.com/office/officeart/2008/layout/VerticalCurvedList"/>
    <dgm:cxn modelId="{B2DCF69E-554A-4902-94E5-F462BCE18249}" type="presParOf" srcId="{8A118ECF-16F1-48F8-9ADA-C4AD84804029}" destId="{79A1D250-7919-4DD6-8C26-C43DBBD6A409}" srcOrd="0" destOrd="0" presId="urn:microsoft.com/office/officeart/2008/layout/VerticalCurvedList"/>
    <dgm:cxn modelId="{AA2B6581-B04A-46B0-9856-E873D2060363}" type="presParOf" srcId="{8A118ECF-16F1-48F8-9ADA-C4AD84804029}" destId="{1D74C20E-1271-466E-933E-6B3E57B44DF8}" srcOrd="1" destOrd="0" presId="urn:microsoft.com/office/officeart/2008/layout/VerticalCurvedList"/>
    <dgm:cxn modelId="{FCE939F2-F23B-4AAE-9D3A-09D962697422}" type="presParOf" srcId="{8A118ECF-16F1-48F8-9ADA-C4AD84804029}" destId="{5B6B0EDB-4E74-4E84-B779-278B3BBD9D57}" srcOrd="2" destOrd="0" presId="urn:microsoft.com/office/officeart/2008/layout/VerticalCurvedList"/>
    <dgm:cxn modelId="{278617DA-B9E9-4BED-86B2-64F27D9659F8}" type="presParOf" srcId="{8A118ECF-16F1-48F8-9ADA-C4AD84804029}" destId="{3CE15E28-EC0B-4EBF-8EDE-32578A4B932B}" srcOrd="3" destOrd="0" presId="urn:microsoft.com/office/officeart/2008/layout/VerticalCurvedList"/>
    <dgm:cxn modelId="{E5E02C8F-0D99-4A82-932D-DA74F46EDB96}" type="presParOf" srcId="{A127035C-214F-4466-A622-337347266604}" destId="{74F1F5FD-42A1-47D0-BF9E-F113CC3A4E94}" srcOrd="1" destOrd="0" presId="urn:microsoft.com/office/officeart/2008/layout/VerticalCurvedList"/>
    <dgm:cxn modelId="{09EE3259-69FA-45AF-939E-5B99F31C6DB5}" type="presParOf" srcId="{A127035C-214F-4466-A622-337347266604}" destId="{41234D31-B879-41E1-91F4-7F36CC814ED0}" srcOrd="2" destOrd="0" presId="urn:microsoft.com/office/officeart/2008/layout/VerticalCurvedList"/>
    <dgm:cxn modelId="{C401F165-E0E2-4342-930B-B4E2E378A6C4}" type="presParOf" srcId="{41234D31-B879-41E1-91F4-7F36CC814ED0}" destId="{6F70CC72-2C3F-463D-A90B-DC43912FBB5A}" srcOrd="0" destOrd="0" presId="urn:microsoft.com/office/officeart/2008/layout/VerticalCurvedList"/>
    <dgm:cxn modelId="{D6AB591A-4D22-43FE-853C-6E151BF7D702}" type="presParOf" srcId="{A127035C-214F-4466-A622-337347266604}" destId="{C1B01C9E-D17B-49BE-A38C-420060825091}" srcOrd="3" destOrd="0" presId="urn:microsoft.com/office/officeart/2008/layout/VerticalCurvedList"/>
    <dgm:cxn modelId="{610BD20E-846E-40A8-8A67-7A7CB20F57C3}" type="presParOf" srcId="{A127035C-214F-4466-A622-337347266604}" destId="{CCD1EB63-D2AB-4172-BF83-727D1DA2C6AF}" srcOrd="4" destOrd="0" presId="urn:microsoft.com/office/officeart/2008/layout/VerticalCurvedList"/>
    <dgm:cxn modelId="{A42D7668-25F1-439B-8E79-11C41C22C743}" type="presParOf" srcId="{CCD1EB63-D2AB-4172-BF83-727D1DA2C6AF}" destId="{6227FC08-C027-4E1B-8BB2-CCC2DA93A82C}" srcOrd="0" destOrd="0" presId="urn:microsoft.com/office/officeart/2008/layout/VerticalCurvedList"/>
    <dgm:cxn modelId="{E7E2D58A-CEA4-4ECB-B033-9B128B05B617}" type="presParOf" srcId="{A127035C-214F-4466-A622-337347266604}" destId="{C6F8C033-CA2F-4371-959F-058A1786E36E}" srcOrd="5" destOrd="0" presId="urn:microsoft.com/office/officeart/2008/layout/VerticalCurvedList"/>
    <dgm:cxn modelId="{444C1698-7F31-4A1A-952D-300683BA251E}" type="presParOf" srcId="{A127035C-214F-4466-A622-337347266604}" destId="{B263B818-FA53-4775-9856-2CBF62088E78}" srcOrd="6" destOrd="0" presId="urn:microsoft.com/office/officeart/2008/layout/VerticalCurvedList"/>
    <dgm:cxn modelId="{E1C8450A-9681-4558-A405-8A138B38A30F}" type="presParOf" srcId="{B263B818-FA53-4775-9856-2CBF62088E78}" destId="{1B7341F0-3391-4A81-86A9-AD3468A1D8EC}" srcOrd="0" destOrd="0" presId="urn:microsoft.com/office/officeart/2008/layout/VerticalCurvedList"/>
    <dgm:cxn modelId="{D069096F-714A-4A23-8304-3749B79A66F8}" type="presParOf" srcId="{A127035C-214F-4466-A622-337347266604}" destId="{78C8215A-1AC7-4589-8186-30934F188298}" srcOrd="7" destOrd="0" presId="urn:microsoft.com/office/officeart/2008/layout/VerticalCurvedList"/>
    <dgm:cxn modelId="{777C63F6-185E-44FA-81DD-C9C04E7EB356}" type="presParOf" srcId="{A127035C-214F-4466-A622-337347266604}" destId="{E69FF17B-1E99-47B4-9633-A7BD19BF9179}" srcOrd="8" destOrd="0" presId="urn:microsoft.com/office/officeart/2008/layout/VerticalCurvedList"/>
    <dgm:cxn modelId="{56D4979C-6563-4B08-AF63-6CFAD6AB78F1}" type="presParOf" srcId="{E69FF17B-1E99-47B4-9633-A7BD19BF9179}" destId="{FF540649-77B1-4BC3-99DA-E0667B297120}" srcOrd="0" destOrd="0" presId="urn:microsoft.com/office/officeart/2008/layout/VerticalCurvedList"/>
    <dgm:cxn modelId="{9D075800-2186-4D4B-9ADF-65B849FA6B05}" type="presParOf" srcId="{A127035C-214F-4466-A622-337347266604}" destId="{F51B35FB-3365-4062-BA63-4D02F1473F67}" srcOrd="9" destOrd="0" presId="urn:microsoft.com/office/officeart/2008/layout/VerticalCurvedList"/>
    <dgm:cxn modelId="{9F452BB8-B488-47DE-BC9D-1071A56F47E0}" type="presParOf" srcId="{A127035C-214F-4466-A622-337347266604}" destId="{4D7ADBE6-2EDC-4FF2-8AA9-AC733711D6B2}" srcOrd="10" destOrd="0" presId="urn:microsoft.com/office/officeart/2008/layout/VerticalCurvedList"/>
    <dgm:cxn modelId="{99B362F7-2A17-4480-9857-C52500FD0E48}" type="presParOf" srcId="{4D7ADBE6-2EDC-4FF2-8AA9-AC733711D6B2}" destId="{DDC94E68-C9B0-4248-A97D-4E20169DF36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11DD65-4423-4C06-9602-75D11E1E6859}">
      <dsp:nvSpPr>
        <dsp:cNvPr id="0" name=""/>
        <dsp:cNvSpPr/>
      </dsp:nvSpPr>
      <dsp:spPr>
        <a:xfrm>
          <a:off x="421398" y="1395744"/>
          <a:ext cx="688183" cy="6881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F3C913-5B9A-4596-B283-63B0619EE457}">
      <dsp:nvSpPr>
        <dsp:cNvPr id="0" name=""/>
        <dsp:cNvSpPr/>
      </dsp:nvSpPr>
      <dsp:spPr>
        <a:xfrm>
          <a:off x="841" y="2345080"/>
          <a:ext cx="1529296" cy="6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a:t>From expert-patient to partnership</a:t>
          </a:r>
          <a:endParaRPr lang="en-US" sz="1400" kern="1200"/>
        </a:p>
      </dsp:txBody>
      <dsp:txXfrm>
        <a:off x="841" y="2345080"/>
        <a:ext cx="1529296" cy="611718"/>
      </dsp:txXfrm>
    </dsp:sp>
    <dsp:sp modelId="{803CE229-FC9F-434D-8C9B-D95EC70CF7EC}">
      <dsp:nvSpPr>
        <dsp:cNvPr id="0" name=""/>
        <dsp:cNvSpPr/>
      </dsp:nvSpPr>
      <dsp:spPr>
        <a:xfrm>
          <a:off x="2218322" y="1395744"/>
          <a:ext cx="688183" cy="6881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22C32A-5F50-44DB-8B9C-1E9FA88693E7}">
      <dsp:nvSpPr>
        <dsp:cNvPr id="0" name=""/>
        <dsp:cNvSpPr/>
      </dsp:nvSpPr>
      <dsp:spPr>
        <a:xfrm>
          <a:off x="1797765" y="2345080"/>
          <a:ext cx="1529296" cy="6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a:t>From deficits to strengths </a:t>
          </a:r>
          <a:endParaRPr lang="en-US" sz="1400" kern="1200"/>
        </a:p>
      </dsp:txBody>
      <dsp:txXfrm>
        <a:off x="1797765" y="2345080"/>
        <a:ext cx="1529296" cy="611718"/>
      </dsp:txXfrm>
    </dsp:sp>
    <dsp:sp modelId="{4715AB99-7573-4D25-9C89-3694DBA99F45}">
      <dsp:nvSpPr>
        <dsp:cNvPr id="0" name=""/>
        <dsp:cNvSpPr/>
      </dsp:nvSpPr>
      <dsp:spPr>
        <a:xfrm>
          <a:off x="4015246" y="1395744"/>
          <a:ext cx="688183" cy="6881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C8FFA5-5181-42FF-B876-BB4DC4D539C8}">
      <dsp:nvSpPr>
        <dsp:cNvPr id="0" name=""/>
        <dsp:cNvSpPr/>
      </dsp:nvSpPr>
      <dsp:spPr>
        <a:xfrm>
          <a:off x="3594689" y="2345080"/>
          <a:ext cx="1529296" cy="6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a:t>From clinic to community </a:t>
          </a:r>
          <a:endParaRPr lang="en-US" sz="1400" kern="1200"/>
        </a:p>
      </dsp:txBody>
      <dsp:txXfrm>
        <a:off x="3594689" y="2345080"/>
        <a:ext cx="1529296" cy="611718"/>
      </dsp:txXfrm>
    </dsp:sp>
    <dsp:sp modelId="{BF0CDEF6-2DE6-411E-8EE9-D93C111A219E}">
      <dsp:nvSpPr>
        <dsp:cNvPr id="0" name=""/>
        <dsp:cNvSpPr/>
      </dsp:nvSpPr>
      <dsp:spPr>
        <a:xfrm>
          <a:off x="5812170" y="1395744"/>
          <a:ext cx="688183" cy="68818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5CED30-3A96-44FF-980C-DEAB2B59EBD3}">
      <dsp:nvSpPr>
        <dsp:cNvPr id="0" name=""/>
        <dsp:cNvSpPr/>
      </dsp:nvSpPr>
      <dsp:spPr>
        <a:xfrm>
          <a:off x="5391613" y="2345080"/>
          <a:ext cx="1529296" cy="6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a:t>From the individual to the social </a:t>
          </a:r>
          <a:endParaRPr lang="en-US" sz="1400" kern="1200"/>
        </a:p>
      </dsp:txBody>
      <dsp:txXfrm>
        <a:off x="5391613" y="2345080"/>
        <a:ext cx="1529296" cy="611718"/>
      </dsp:txXfrm>
    </dsp:sp>
    <dsp:sp modelId="{5F4FA92C-5642-4884-8BB6-2EBA74F5F6B3}">
      <dsp:nvSpPr>
        <dsp:cNvPr id="0" name=""/>
        <dsp:cNvSpPr/>
      </dsp:nvSpPr>
      <dsp:spPr>
        <a:xfrm>
          <a:off x="7609093" y="1395744"/>
          <a:ext cx="688183" cy="68818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85091B-B949-4D5D-AD52-A1C50EDCAFE0}">
      <dsp:nvSpPr>
        <dsp:cNvPr id="0" name=""/>
        <dsp:cNvSpPr/>
      </dsp:nvSpPr>
      <dsp:spPr>
        <a:xfrm>
          <a:off x="7188537" y="2345080"/>
          <a:ext cx="1529296" cy="6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a:t>From professional to peer-based </a:t>
          </a:r>
          <a:endParaRPr lang="en-US" sz="1400" kern="1200"/>
        </a:p>
      </dsp:txBody>
      <dsp:txXfrm>
        <a:off x="7188537" y="2345080"/>
        <a:ext cx="1529296" cy="611718"/>
      </dsp:txXfrm>
    </dsp:sp>
    <dsp:sp modelId="{F62579A1-6D87-4095-A1D5-571C659C9B1B}">
      <dsp:nvSpPr>
        <dsp:cNvPr id="0" name=""/>
        <dsp:cNvSpPr/>
      </dsp:nvSpPr>
      <dsp:spPr>
        <a:xfrm>
          <a:off x="9406017" y="1395744"/>
          <a:ext cx="688183" cy="68818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35D320-73CD-4C2C-98E6-2D0BBBADB810}">
      <dsp:nvSpPr>
        <dsp:cNvPr id="0" name=""/>
        <dsp:cNvSpPr/>
      </dsp:nvSpPr>
      <dsp:spPr>
        <a:xfrm>
          <a:off x="8985461" y="2345080"/>
          <a:ext cx="1529296" cy="6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a:t>From replication to continuous innovation </a:t>
          </a:r>
          <a:endParaRPr lang="en-US" sz="1400" kern="1200"/>
        </a:p>
      </dsp:txBody>
      <dsp:txXfrm>
        <a:off x="8985461" y="2345080"/>
        <a:ext cx="1529296" cy="611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E005F-B6F2-4E62-B18C-9BD34C6DC010}">
      <dsp:nvSpPr>
        <dsp:cNvPr id="0" name=""/>
        <dsp:cNvSpPr/>
      </dsp:nvSpPr>
      <dsp:spPr>
        <a:xfrm>
          <a:off x="3426812" y="294802"/>
          <a:ext cx="3809756" cy="3809756"/>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b="1" kern="1200" dirty="0">
              <a:effectLst>
                <a:outerShdw blurRad="38100" dist="38100" dir="2700000" algn="tl">
                  <a:srgbClr val="000000">
                    <a:alpha val="43137"/>
                  </a:srgbClr>
                </a:outerShdw>
              </a:effectLst>
            </a:rPr>
            <a:t>Social Recovery Capital</a:t>
          </a:r>
        </a:p>
      </dsp:txBody>
      <dsp:txXfrm>
        <a:off x="5434644" y="1102108"/>
        <a:ext cx="1360627" cy="1133856"/>
      </dsp:txXfrm>
    </dsp:sp>
    <dsp:sp modelId="{35EC625D-51DD-4260-AF22-B0E8A6AA2F9F}">
      <dsp:nvSpPr>
        <dsp:cNvPr id="0" name=""/>
        <dsp:cNvSpPr/>
      </dsp:nvSpPr>
      <dsp:spPr>
        <a:xfrm>
          <a:off x="3348349" y="430865"/>
          <a:ext cx="3809756" cy="3809756"/>
        </a:xfrm>
        <a:prstGeom prst="pie">
          <a:avLst>
            <a:gd name="adj1" fmla="val 1800000"/>
            <a:gd name="adj2" fmla="val 90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b="1" kern="1200" dirty="0">
              <a:effectLst>
                <a:outerShdw blurRad="38100" dist="38100" dir="2700000" algn="tl">
                  <a:srgbClr val="000000">
                    <a:alpha val="43137"/>
                  </a:srgbClr>
                </a:outerShdw>
              </a:effectLst>
            </a:rPr>
            <a:t>Collective Recovery Capital</a:t>
          </a:r>
        </a:p>
      </dsp:txBody>
      <dsp:txXfrm>
        <a:off x="4255434" y="2902671"/>
        <a:ext cx="2040940" cy="997793"/>
      </dsp:txXfrm>
    </dsp:sp>
    <dsp:sp modelId="{98D0E405-20CA-47FB-B241-EB12FE6E81D2}">
      <dsp:nvSpPr>
        <dsp:cNvPr id="0" name=""/>
        <dsp:cNvSpPr/>
      </dsp:nvSpPr>
      <dsp:spPr>
        <a:xfrm>
          <a:off x="3269887" y="294802"/>
          <a:ext cx="3809756" cy="3809756"/>
        </a:xfrm>
        <a:prstGeom prst="pie">
          <a:avLst>
            <a:gd name="adj1" fmla="val 9000000"/>
            <a:gd name="adj2" fmla="val 162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b="1" kern="1200" dirty="0">
              <a:effectLst>
                <a:outerShdw blurRad="38100" dist="38100" dir="2700000" algn="tl">
                  <a:srgbClr val="000000">
                    <a:alpha val="43137"/>
                  </a:srgbClr>
                </a:outerShdw>
              </a:effectLst>
            </a:rPr>
            <a:t>Personal Recovery Capital</a:t>
          </a:r>
        </a:p>
      </dsp:txBody>
      <dsp:txXfrm>
        <a:off x="3711183" y="1102108"/>
        <a:ext cx="1360627" cy="1133856"/>
      </dsp:txXfrm>
    </dsp:sp>
    <dsp:sp modelId="{71DF671A-296D-4FA3-AA3E-B126D869CEBE}">
      <dsp:nvSpPr>
        <dsp:cNvPr id="0" name=""/>
        <dsp:cNvSpPr/>
      </dsp:nvSpPr>
      <dsp:spPr>
        <a:xfrm>
          <a:off x="3191285" y="58960"/>
          <a:ext cx="4281440" cy="4281440"/>
        </a:xfrm>
        <a:prstGeom prst="circularArrow">
          <a:avLst>
            <a:gd name="adj1" fmla="val 5085"/>
            <a:gd name="adj2" fmla="val 327528"/>
            <a:gd name="adj3" fmla="val 1472472"/>
            <a:gd name="adj4" fmla="val 16199432"/>
            <a:gd name="adj5" fmla="val 5932"/>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8F7619-4439-4BF8-8F17-A3D50A0862AD}">
      <dsp:nvSpPr>
        <dsp:cNvPr id="0" name=""/>
        <dsp:cNvSpPr/>
      </dsp:nvSpPr>
      <dsp:spPr>
        <a:xfrm>
          <a:off x="3112507" y="194782"/>
          <a:ext cx="4281440" cy="4281440"/>
        </a:xfrm>
        <a:prstGeom prst="circularArrow">
          <a:avLst>
            <a:gd name="adj1" fmla="val 5085"/>
            <a:gd name="adj2" fmla="val 327528"/>
            <a:gd name="adj3" fmla="val 8671970"/>
            <a:gd name="adj4" fmla="val 1800502"/>
            <a:gd name="adj5" fmla="val 5932"/>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63D34F-F84E-41CF-A92A-C4F04D7941CD}">
      <dsp:nvSpPr>
        <dsp:cNvPr id="0" name=""/>
        <dsp:cNvSpPr/>
      </dsp:nvSpPr>
      <dsp:spPr>
        <a:xfrm>
          <a:off x="3033730" y="58960"/>
          <a:ext cx="4281440" cy="4281440"/>
        </a:xfrm>
        <a:prstGeom prst="circularArrow">
          <a:avLst>
            <a:gd name="adj1" fmla="val 5085"/>
            <a:gd name="adj2" fmla="val 327528"/>
            <a:gd name="adj3" fmla="val 15873039"/>
            <a:gd name="adj4" fmla="val 9000000"/>
            <a:gd name="adj5" fmla="val 5932"/>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74C20E-1271-466E-933E-6B3E57B44DF8}">
      <dsp:nvSpPr>
        <dsp:cNvPr id="0" name=""/>
        <dsp:cNvSpPr/>
      </dsp:nvSpPr>
      <dsp:spPr>
        <a:xfrm>
          <a:off x="-5510330" y="-843663"/>
          <a:ext cx="6560952" cy="6560952"/>
        </a:xfrm>
        <a:prstGeom prst="blockArc">
          <a:avLst>
            <a:gd name="adj1" fmla="val 18900000"/>
            <a:gd name="adj2" fmla="val 2700000"/>
            <a:gd name="adj3" fmla="val 32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F1F5FD-42A1-47D0-BF9E-F113CC3A4E94}">
      <dsp:nvSpPr>
        <dsp:cNvPr id="0" name=""/>
        <dsp:cNvSpPr/>
      </dsp:nvSpPr>
      <dsp:spPr>
        <a:xfrm>
          <a:off x="459352" y="304504"/>
          <a:ext cx="5644873" cy="609398"/>
        </a:xfrm>
        <a:prstGeom prst="rect">
          <a:avLst/>
        </a:prstGeom>
        <a:solidFill>
          <a:srgbClr val="3C85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3710"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dirty="0"/>
            <a:t>Asset Based Community Mapping</a:t>
          </a:r>
          <a:endParaRPr lang="en-US" sz="2200" kern="1200" dirty="0"/>
        </a:p>
      </dsp:txBody>
      <dsp:txXfrm>
        <a:off x="459352" y="304504"/>
        <a:ext cx="5644873" cy="609398"/>
      </dsp:txXfrm>
    </dsp:sp>
    <dsp:sp modelId="{6F70CC72-2C3F-463D-A90B-DC43912FBB5A}">
      <dsp:nvSpPr>
        <dsp:cNvPr id="0" name=""/>
        <dsp:cNvSpPr/>
      </dsp:nvSpPr>
      <dsp:spPr>
        <a:xfrm>
          <a:off x="78478" y="228329"/>
          <a:ext cx="761747" cy="761747"/>
        </a:xfrm>
        <a:prstGeom prst="ellipse">
          <a:avLst/>
        </a:prstGeom>
        <a:solidFill>
          <a:schemeClr val="lt1">
            <a:hueOff val="0"/>
            <a:satOff val="0"/>
            <a:lumOff val="0"/>
            <a:alphaOff val="0"/>
          </a:schemeClr>
        </a:solidFill>
        <a:ln w="12700" cap="flat" cmpd="sng" algn="ctr">
          <a:solidFill>
            <a:srgbClr val="ED6B68"/>
          </a:solidFill>
          <a:prstDash val="solid"/>
          <a:miter lim="800000"/>
        </a:ln>
        <a:effectLst/>
      </dsp:spPr>
      <dsp:style>
        <a:lnRef idx="2">
          <a:scrgbClr r="0" g="0" b="0"/>
        </a:lnRef>
        <a:fillRef idx="1">
          <a:scrgbClr r="0" g="0" b="0"/>
        </a:fillRef>
        <a:effectRef idx="0">
          <a:scrgbClr r="0" g="0" b="0"/>
        </a:effectRef>
        <a:fontRef idx="minor"/>
      </dsp:style>
    </dsp:sp>
    <dsp:sp modelId="{C1B01C9E-D17B-49BE-A38C-420060825091}">
      <dsp:nvSpPr>
        <dsp:cNvPr id="0" name=""/>
        <dsp:cNvSpPr/>
      </dsp:nvSpPr>
      <dsp:spPr>
        <a:xfrm>
          <a:off x="896029" y="1218308"/>
          <a:ext cx="5208196" cy="609398"/>
        </a:xfrm>
        <a:prstGeom prst="rect">
          <a:avLst/>
        </a:prstGeom>
        <a:solidFill>
          <a:srgbClr val="3C85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3710"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dirty="0"/>
            <a:t>Training and developing community connectors </a:t>
          </a:r>
          <a:endParaRPr lang="en-US" sz="2200" kern="1200" dirty="0"/>
        </a:p>
      </dsp:txBody>
      <dsp:txXfrm>
        <a:off x="896029" y="1218308"/>
        <a:ext cx="5208196" cy="609398"/>
      </dsp:txXfrm>
    </dsp:sp>
    <dsp:sp modelId="{6227FC08-C027-4E1B-8BB2-CCC2DA93A82C}">
      <dsp:nvSpPr>
        <dsp:cNvPr id="0" name=""/>
        <dsp:cNvSpPr/>
      </dsp:nvSpPr>
      <dsp:spPr>
        <a:xfrm>
          <a:off x="515155" y="1142134"/>
          <a:ext cx="761747" cy="761747"/>
        </a:xfrm>
        <a:prstGeom prst="ellipse">
          <a:avLst/>
        </a:prstGeom>
        <a:solidFill>
          <a:schemeClr val="lt1">
            <a:hueOff val="0"/>
            <a:satOff val="0"/>
            <a:lumOff val="0"/>
            <a:alphaOff val="0"/>
          </a:schemeClr>
        </a:solidFill>
        <a:ln w="12700" cap="flat" cmpd="sng" algn="ctr">
          <a:solidFill>
            <a:srgbClr val="ED6B68"/>
          </a:solidFill>
          <a:prstDash val="solid"/>
          <a:miter lim="800000"/>
        </a:ln>
        <a:effectLst/>
      </dsp:spPr>
      <dsp:style>
        <a:lnRef idx="2">
          <a:scrgbClr r="0" g="0" b="0"/>
        </a:lnRef>
        <a:fillRef idx="1">
          <a:scrgbClr r="0" g="0" b="0"/>
        </a:fillRef>
        <a:effectRef idx="0">
          <a:scrgbClr r="0" g="0" b="0"/>
        </a:effectRef>
        <a:fontRef idx="minor"/>
      </dsp:style>
    </dsp:sp>
    <dsp:sp modelId="{C6F8C033-CA2F-4371-959F-058A1786E36E}">
      <dsp:nvSpPr>
        <dsp:cNvPr id="0" name=""/>
        <dsp:cNvSpPr/>
      </dsp:nvSpPr>
      <dsp:spPr>
        <a:xfrm>
          <a:off x="1030053" y="2132113"/>
          <a:ext cx="5074172" cy="609398"/>
        </a:xfrm>
        <a:prstGeom prst="rect">
          <a:avLst/>
        </a:prstGeom>
        <a:solidFill>
          <a:srgbClr val="3C85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3710" tIns="55880" rIns="55880" bIns="55880" numCol="1" spcCol="1270" anchor="ctr" anchorCtr="0">
          <a:noAutofit/>
        </a:bodyPr>
        <a:lstStyle/>
        <a:p>
          <a:pPr marL="0" lvl="0" indent="0" algn="l" defTabSz="977900">
            <a:lnSpc>
              <a:spcPct val="90000"/>
            </a:lnSpc>
            <a:spcBef>
              <a:spcPct val="0"/>
            </a:spcBef>
            <a:spcAft>
              <a:spcPts val="0"/>
            </a:spcAft>
            <a:buNone/>
          </a:pPr>
          <a:r>
            <a:rPr lang="en-GB" sz="2200" kern="1200" dirty="0"/>
            <a:t>Preparing clients to engage with groups </a:t>
          </a:r>
        </a:p>
        <a:p>
          <a:pPr marL="0" lvl="0" indent="0" algn="l" defTabSz="977900">
            <a:lnSpc>
              <a:spcPct val="90000"/>
            </a:lnSpc>
            <a:spcBef>
              <a:spcPct val="0"/>
            </a:spcBef>
            <a:spcAft>
              <a:spcPts val="0"/>
            </a:spcAft>
            <a:buNone/>
          </a:pPr>
          <a:r>
            <a:rPr lang="en-GB" sz="1400" kern="1200" dirty="0"/>
            <a:t>(and assessing their readiness)</a:t>
          </a:r>
          <a:endParaRPr lang="en-US" sz="1400" kern="1200" dirty="0"/>
        </a:p>
      </dsp:txBody>
      <dsp:txXfrm>
        <a:off x="1030053" y="2132113"/>
        <a:ext cx="5074172" cy="609398"/>
      </dsp:txXfrm>
    </dsp:sp>
    <dsp:sp modelId="{1B7341F0-3391-4A81-86A9-AD3468A1D8EC}">
      <dsp:nvSpPr>
        <dsp:cNvPr id="0" name=""/>
        <dsp:cNvSpPr/>
      </dsp:nvSpPr>
      <dsp:spPr>
        <a:xfrm>
          <a:off x="649180" y="2055938"/>
          <a:ext cx="761747" cy="761747"/>
        </a:xfrm>
        <a:prstGeom prst="ellipse">
          <a:avLst/>
        </a:prstGeom>
        <a:solidFill>
          <a:schemeClr val="lt1">
            <a:hueOff val="0"/>
            <a:satOff val="0"/>
            <a:lumOff val="0"/>
            <a:alphaOff val="0"/>
          </a:schemeClr>
        </a:solidFill>
        <a:ln w="12700" cap="flat" cmpd="sng" algn="ctr">
          <a:solidFill>
            <a:srgbClr val="ED6B68"/>
          </a:solidFill>
          <a:prstDash val="solid"/>
          <a:miter lim="800000"/>
        </a:ln>
        <a:effectLst/>
      </dsp:spPr>
      <dsp:style>
        <a:lnRef idx="2">
          <a:scrgbClr r="0" g="0" b="0"/>
        </a:lnRef>
        <a:fillRef idx="1">
          <a:scrgbClr r="0" g="0" b="0"/>
        </a:fillRef>
        <a:effectRef idx="0">
          <a:scrgbClr r="0" g="0" b="0"/>
        </a:effectRef>
        <a:fontRef idx="minor"/>
      </dsp:style>
    </dsp:sp>
    <dsp:sp modelId="{78C8215A-1AC7-4589-8186-30934F188298}">
      <dsp:nvSpPr>
        <dsp:cNvPr id="0" name=""/>
        <dsp:cNvSpPr/>
      </dsp:nvSpPr>
      <dsp:spPr>
        <a:xfrm>
          <a:off x="896029" y="3045918"/>
          <a:ext cx="5208196" cy="609398"/>
        </a:xfrm>
        <a:prstGeom prst="rect">
          <a:avLst/>
        </a:prstGeom>
        <a:solidFill>
          <a:srgbClr val="3C85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3710"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dirty="0"/>
            <a:t>Creating in-reach and out-reach models</a:t>
          </a:r>
        </a:p>
      </dsp:txBody>
      <dsp:txXfrm>
        <a:off x="896029" y="3045918"/>
        <a:ext cx="5208196" cy="609398"/>
      </dsp:txXfrm>
    </dsp:sp>
    <dsp:sp modelId="{FF540649-77B1-4BC3-99DA-E0667B297120}">
      <dsp:nvSpPr>
        <dsp:cNvPr id="0" name=""/>
        <dsp:cNvSpPr/>
      </dsp:nvSpPr>
      <dsp:spPr>
        <a:xfrm>
          <a:off x="515155" y="2969743"/>
          <a:ext cx="761747" cy="761747"/>
        </a:xfrm>
        <a:prstGeom prst="ellipse">
          <a:avLst/>
        </a:prstGeom>
        <a:solidFill>
          <a:schemeClr val="lt1">
            <a:hueOff val="0"/>
            <a:satOff val="0"/>
            <a:lumOff val="0"/>
            <a:alphaOff val="0"/>
          </a:schemeClr>
        </a:solidFill>
        <a:ln w="12700" cap="flat" cmpd="sng" algn="ctr">
          <a:solidFill>
            <a:srgbClr val="ED6B68"/>
          </a:solidFill>
          <a:prstDash val="solid"/>
          <a:miter lim="800000"/>
        </a:ln>
        <a:effectLst/>
      </dsp:spPr>
      <dsp:style>
        <a:lnRef idx="2">
          <a:scrgbClr r="0" g="0" b="0"/>
        </a:lnRef>
        <a:fillRef idx="1">
          <a:scrgbClr r="0" g="0" b="0"/>
        </a:fillRef>
        <a:effectRef idx="0">
          <a:scrgbClr r="0" g="0" b="0"/>
        </a:effectRef>
        <a:fontRef idx="minor"/>
      </dsp:style>
    </dsp:sp>
    <dsp:sp modelId="{F51B35FB-3365-4062-BA63-4D02F1473F67}">
      <dsp:nvSpPr>
        <dsp:cNvPr id="0" name=""/>
        <dsp:cNvSpPr/>
      </dsp:nvSpPr>
      <dsp:spPr>
        <a:xfrm>
          <a:off x="471263" y="3959722"/>
          <a:ext cx="5644873" cy="609398"/>
        </a:xfrm>
        <a:prstGeom prst="rect">
          <a:avLst/>
        </a:prstGeom>
        <a:solidFill>
          <a:srgbClr val="3C85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371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Feedback loops and mutual benefit</a:t>
          </a:r>
        </a:p>
      </dsp:txBody>
      <dsp:txXfrm>
        <a:off x="471263" y="3959722"/>
        <a:ext cx="5644873" cy="609398"/>
      </dsp:txXfrm>
    </dsp:sp>
    <dsp:sp modelId="{DDC94E68-C9B0-4248-A97D-4E20169DF361}">
      <dsp:nvSpPr>
        <dsp:cNvPr id="0" name=""/>
        <dsp:cNvSpPr/>
      </dsp:nvSpPr>
      <dsp:spPr>
        <a:xfrm>
          <a:off x="83178" y="3879990"/>
          <a:ext cx="761747" cy="761747"/>
        </a:xfrm>
        <a:prstGeom prst="ellipse">
          <a:avLst/>
        </a:prstGeom>
        <a:solidFill>
          <a:schemeClr val="lt1">
            <a:hueOff val="0"/>
            <a:satOff val="0"/>
            <a:lumOff val="0"/>
            <a:alphaOff val="0"/>
          </a:schemeClr>
        </a:solidFill>
        <a:ln w="12700" cap="flat" cmpd="sng" algn="ctr">
          <a:solidFill>
            <a:srgbClr val="ED6B68"/>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B2D548-966C-4315-99B0-EA8FE27C4911}" type="datetimeFigureOut">
              <a:rPr lang="en-US" smtClean="0"/>
              <a:t>10/18/2023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9FF0B4-DF1C-4068-A4CA-8285F98BEF02}" type="slidenum">
              <a:rPr lang="en-US" smtClean="0"/>
              <a:t>‹#›</a:t>
            </a:fld>
            <a:endParaRPr lang="en-US"/>
          </a:p>
        </p:txBody>
      </p:sp>
    </p:spTree>
    <p:extLst>
      <p:ext uri="{BB962C8B-B14F-4D97-AF65-F5344CB8AC3E}">
        <p14:creationId xmlns:p14="http://schemas.microsoft.com/office/powerpoint/2010/main" val="1178003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6B83F1C3-4FA3-4491-97F4-43CA9C8BDFDF}" type="slidenum">
              <a:rPr lang="en-GB" noProof="0" smtClean="0"/>
              <a:t>17</a:t>
            </a:fld>
            <a:endParaRPr lang="en-GB" noProof="0"/>
          </a:p>
        </p:txBody>
      </p:sp>
    </p:spTree>
    <p:extLst>
      <p:ext uri="{BB962C8B-B14F-4D97-AF65-F5344CB8AC3E}">
        <p14:creationId xmlns:p14="http://schemas.microsoft.com/office/powerpoint/2010/main" val="49470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D3E4C-9629-AD0E-ED18-F5CC3B1408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2D5770-0745-2DAB-B5EB-28D057E6FC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0021E6-A57D-9264-9A3D-9F8401C08CD5}"/>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5" name="Footer Placeholder 4">
            <a:extLst>
              <a:ext uri="{FF2B5EF4-FFF2-40B4-BE49-F238E27FC236}">
                <a16:creationId xmlns:a16="http://schemas.microsoft.com/office/drawing/2014/main" id="{8A86656E-FC12-2B8D-8C62-37979CE171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E1320-5209-5853-7A3D-F0A8AF0384D0}"/>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2721693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9C3C4-5E1A-C0A3-65F2-49FB04FD94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F37A45-5E2B-9205-71CB-D11585E8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3AC188-E69A-18B6-5316-96F3E6AEC3F5}"/>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5" name="Footer Placeholder 4">
            <a:extLst>
              <a:ext uri="{FF2B5EF4-FFF2-40B4-BE49-F238E27FC236}">
                <a16:creationId xmlns:a16="http://schemas.microsoft.com/office/drawing/2014/main" id="{89483A60-E61A-1168-15C5-575B50058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0D0147-BE24-72BD-4F7B-7B3C8B24B1BD}"/>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168493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01B6-E99B-345C-4AB7-1EFFC0FDFC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428FE8-3079-C8C6-06E3-7AACAC6831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B47897-B1A9-F6CA-BFED-741FD441FE61}"/>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5" name="Footer Placeholder 4">
            <a:extLst>
              <a:ext uri="{FF2B5EF4-FFF2-40B4-BE49-F238E27FC236}">
                <a16:creationId xmlns:a16="http://schemas.microsoft.com/office/drawing/2014/main" id="{D934C878-DE8E-6196-EA82-9A44984A80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AFCB26-30DE-38D5-3824-D4EC5442054B}"/>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560040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A0900-70FB-5763-DFB9-B43594A678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167E30-053A-6FD6-D162-09D01FB2C2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D51D7A-E729-A9D4-8345-21771B9868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C50991-169C-7A89-E86E-44582D7D30EE}"/>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6" name="Footer Placeholder 5">
            <a:extLst>
              <a:ext uri="{FF2B5EF4-FFF2-40B4-BE49-F238E27FC236}">
                <a16:creationId xmlns:a16="http://schemas.microsoft.com/office/drawing/2014/main" id="{E3AADA71-B6C4-2578-CCB0-69ED5CB755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E55CE5-B7AD-5FE2-E6D8-2523243B6F1B}"/>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1413557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ED9B-6C34-9815-D06B-642C7192E55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9417FF-B7AA-EFC9-F9E8-1FD3D9D68F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D201C8-6712-16CE-A2C4-F43D616096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1A6B8F-A0C1-64DC-2E79-8FDD8A7ED2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B40E7C-2774-4B42-9E51-C77E1F3FF2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E132E0-AF6B-F614-BE32-3D17547281AE}"/>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8" name="Footer Placeholder 7">
            <a:extLst>
              <a:ext uri="{FF2B5EF4-FFF2-40B4-BE49-F238E27FC236}">
                <a16:creationId xmlns:a16="http://schemas.microsoft.com/office/drawing/2014/main" id="{77DA6385-CEA1-6E1B-4079-C0EF5CA830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1F42F6-6D87-37F6-5A66-B10FB47CD30B}"/>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3193750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54B82-67FB-5E54-A205-0D31CC7C37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EC65B1-D332-9C69-250C-4F06C5F7C697}"/>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4" name="Footer Placeholder 3">
            <a:extLst>
              <a:ext uri="{FF2B5EF4-FFF2-40B4-BE49-F238E27FC236}">
                <a16:creationId xmlns:a16="http://schemas.microsoft.com/office/drawing/2014/main" id="{85508457-222E-5A4D-CADE-C53358E00C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2EAC29-36D9-F515-F271-F442DC5D669F}"/>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308903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5A3512-A3F7-E038-8F05-E4C266C2322D}"/>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3" name="Footer Placeholder 2">
            <a:extLst>
              <a:ext uri="{FF2B5EF4-FFF2-40B4-BE49-F238E27FC236}">
                <a16:creationId xmlns:a16="http://schemas.microsoft.com/office/drawing/2014/main" id="{717B34FD-C76C-9034-8335-BCBBC914A2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A2F43A-28F9-2930-80A9-CEA8A74B1073}"/>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3745548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6CCEF-0482-822B-B009-DD616387E1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25CEBF-FF37-27CB-9239-758E77C7EC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1EFD4C-5780-6E41-9BE1-4EC8FAE88B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312C32-7FAF-6993-5B83-F083C53B1A95}"/>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6" name="Footer Placeholder 5">
            <a:extLst>
              <a:ext uri="{FF2B5EF4-FFF2-40B4-BE49-F238E27FC236}">
                <a16:creationId xmlns:a16="http://schemas.microsoft.com/office/drawing/2014/main" id="{28D52A86-170D-96CE-B7A3-699609060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D1713-6DF4-4892-0CF7-1D3DD4BE37B0}"/>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2305092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BA8C6-BDE5-1D84-4B31-BE9CB9AC8E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F17C09-4799-C350-5773-00AF5B5A12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B86FE2-28AF-CD26-3611-3F60EDADC3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BC3D03-B53F-B4D3-AE61-3EF49623A369}"/>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6" name="Footer Placeholder 5">
            <a:extLst>
              <a:ext uri="{FF2B5EF4-FFF2-40B4-BE49-F238E27FC236}">
                <a16:creationId xmlns:a16="http://schemas.microsoft.com/office/drawing/2014/main" id="{8B5E2310-05F2-206A-7D1A-A8946103F7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A58626-172A-44DE-BDF9-822060C91752}"/>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2353586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82829-C6BE-339F-5DF3-A561E9DDD7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887C20-B490-3815-FF8C-2DA5F8D744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4E6F82-E72F-4A89-B5D7-0E37768A1473}"/>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5" name="Footer Placeholder 4">
            <a:extLst>
              <a:ext uri="{FF2B5EF4-FFF2-40B4-BE49-F238E27FC236}">
                <a16:creationId xmlns:a16="http://schemas.microsoft.com/office/drawing/2014/main" id="{AC5EDE8B-DFFE-4794-7DC6-CBCE7F74F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0E8C4-F29A-D00E-0818-188A3116A97F}"/>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3181476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BB800F-9E17-2CCE-36F3-C221A77727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113CDD-7D56-F77F-0549-DEF87890E7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083FC3-FB0F-2A33-B538-0EC224D0D652}"/>
              </a:ext>
            </a:extLst>
          </p:cNvPr>
          <p:cNvSpPr>
            <a:spLocks noGrp="1"/>
          </p:cNvSpPr>
          <p:nvPr>
            <p:ph type="dt" sz="half" idx="10"/>
          </p:nvPr>
        </p:nvSpPr>
        <p:spPr/>
        <p:txBody>
          <a:bodyPr/>
          <a:lstStyle/>
          <a:p>
            <a:fld id="{FDDC6660-7E1D-43EE-B31C-B36A26F0B16B}" type="datetimeFigureOut">
              <a:rPr lang="en-US" smtClean="0"/>
              <a:t>10/18/2023</a:t>
            </a:fld>
            <a:endParaRPr lang="en-US"/>
          </a:p>
        </p:txBody>
      </p:sp>
      <p:sp>
        <p:nvSpPr>
          <p:cNvPr id="5" name="Footer Placeholder 4">
            <a:extLst>
              <a:ext uri="{FF2B5EF4-FFF2-40B4-BE49-F238E27FC236}">
                <a16:creationId xmlns:a16="http://schemas.microsoft.com/office/drawing/2014/main" id="{D0B34447-58E4-B376-EBB3-CF408AB883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2D5526-36BE-F0F4-765F-0A1D480EC588}"/>
              </a:ext>
            </a:extLst>
          </p:cNvPr>
          <p:cNvSpPr>
            <a:spLocks noGrp="1"/>
          </p:cNvSpPr>
          <p:nvPr>
            <p:ph type="sldNum" sz="quarter" idx="12"/>
          </p:nvPr>
        </p:nvSpPr>
        <p:spPr/>
        <p:txBody>
          <a:bodyPr/>
          <a:lstStyle/>
          <a:p>
            <a:fld id="{D62880BC-58D4-4205-B649-3A811B70477E}" type="slidenum">
              <a:rPr lang="en-US" smtClean="0"/>
              <a:t>‹#›</a:t>
            </a:fld>
            <a:endParaRPr lang="en-US"/>
          </a:p>
        </p:txBody>
      </p:sp>
    </p:spTree>
    <p:extLst>
      <p:ext uri="{BB962C8B-B14F-4D97-AF65-F5344CB8AC3E}">
        <p14:creationId xmlns:p14="http://schemas.microsoft.com/office/powerpoint/2010/main" val="1351668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tr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50000"/>
              <a:lumOff val="50000"/>
            </a:schemeClr>
          </a:solidFill>
        </p:spPr>
        <p:txBody>
          <a:bodyPr rtlCol="0" anchor="ctr"/>
          <a:lstStyle>
            <a:lvl1pPr marL="0" indent="0">
              <a:buNone/>
              <a:defRPr>
                <a:solidFill>
                  <a:schemeClr val="bg1"/>
                </a:solidFill>
              </a:defRPr>
            </a:lvl1pPr>
          </a:lstStyle>
          <a:p>
            <a:pPr rtl="0"/>
            <a:r>
              <a:rPr lang="en-GB" noProof="0"/>
              <a:t>Click icon to add picture</a:t>
            </a:r>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p:txBody>
          <a:bodyPr rtlCol="0"/>
          <a:lstStyle>
            <a:lvl1pPr>
              <a:defRPr cap="all" baseline="0">
                <a:solidFill>
                  <a:schemeClr val="bg1"/>
                </a:solidFill>
              </a:defRPr>
            </a:lvl1pPr>
          </a:lstStyle>
          <a:p>
            <a:pPr rtl="0"/>
            <a:r>
              <a:rPr lang="en-GB" noProof="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3429000" y="2240280"/>
            <a:ext cx="4645152" cy="4197096"/>
          </a:xfrm>
          <a:prstGeom prst="rect">
            <a:avLst/>
          </a:prstGeom>
        </p:spPr>
        <p:txBody>
          <a:bodyPr rtlCol="0"/>
          <a:lstStyle>
            <a:lvl1pPr marL="0" indent="0">
              <a:lnSpc>
                <a:spcPts val="28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n-GB" noProof="0"/>
              <a:t>Click to edit text</a:t>
            </a:r>
          </a:p>
        </p:txBody>
      </p:sp>
      <p:sp>
        <p:nvSpPr>
          <p:cNvPr id="7" name="Text Placeholder 6">
            <a:extLst>
              <a:ext uri="{FF2B5EF4-FFF2-40B4-BE49-F238E27FC236}">
                <a16:creationId xmlns:a16="http://schemas.microsoft.com/office/drawing/2014/main" id="{EC1CB8E8-F58A-4B26-B8AA-8977FC608E83}"/>
              </a:ext>
            </a:extLst>
          </p:cNvPr>
          <p:cNvSpPr>
            <a:spLocks noGrp="1"/>
          </p:cNvSpPr>
          <p:nvPr>
            <p:ph type="body" sz="quarter" idx="15" hasCustomPrompt="1"/>
          </p:nvPr>
        </p:nvSpPr>
        <p:spPr>
          <a:xfrm>
            <a:off x="630936" y="4498848"/>
            <a:ext cx="2121408" cy="621792"/>
          </a:xfrm>
          <a:prstGeom prst="rect">
            <a:avLst/>
          </a:prstGeom>
        </p:spPr>
        <p:txBody>
          <a:bodyPr lIns="0" rtlCol="0"/>
          <a:lstStyle>
            <a:lvl1pPr marL="0" indent="0">
              <a:lnSpc>
                <a:spcPts val="1800"/>
              </a:lnSpc>
              <a:spcBef>
                <a:spcPts val="0"/>
              </a:spcBef>
              <a:buNone/>
              <a:defRPr sz="1200" b="1"/>
            </a:lvl1pPr>
            <a:lvl2pPr marL="457200" indent="0">
              <a:lnSpc>
                <a:spcPts val="1800"/>
              </a:lnSpc>
              <a:spcBef>
                <a:spcPts val="0"/>
              </a:spcBef>
              <a:buNone/>
              <a:defRPr sz="1200" b="1"/>
            </a:lvl2pPr>
            <a:lvl3pPr marL="914400" indent="0">
              <a:lnSpc>
                <a:spcPts val="1800"/>
              </a:lnSpc>
              <a:spcBef>
                <a:spcPts val="0"/>
              </a:spcBef>
              <a:buNone/>
              <a:defRPr sz="1200" b="1"/>
            </a:lvl3pPr>
            <a:lvl4pPr marL="1371600" indent="0">
              <a:lnSpc>
                <a:spcPts val="1800"/>
              </a:lnSpc>
              <a:spcBef>
                <a:spcPts val="0"/>
              </a:spcBef>
              <a:buNone/>
              <a:defRPr sz="1200" b="1"/>
            </a:lvl4pPr>
            <a:lvl5pPr marL="1828800" indent="0">
              <a:lnSpc>
                <a:spcPts val="1800"/>
              </a:lnSpc>
              <a:spcBef>
                <a:spcPts val="0"/>
              </a:spcBef>
              <a:buNone/>
              <a:defRPr sz="1200" b="1"/>
            </a:lvl5pPr>
          </a:lstStyle>
          <a:p>
            <a:pPr lvl="0" rtl="0"/>
            <a:r>
              <a:rPr lang="en-GB" noProof="0"/>
              <a:t>Click to text</a:t>
            </a:r>
          </a:p>
        </p:txBody>
      </p:sp>
    </p:spTree>
    <p:extLst>
      <p:ext uri="{BB962C8B-B14F-4D97-AF65-F5344CB8AC3E}">
        <p14:creationId xmlns:p14="http://schemas.microsoft.com/office/powerpoint/2010/main" val="1282793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628FE-C1DA-7227-20F6-7217F3939A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8B310D-5D38-F419-C128-BF8B94DF78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D79F0-4233-5FC4-D015-EB896797F4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DC6660-7E1D-43EE-B31C-B36A26F0B16B}" type="datetimeFigureOut">
              <a:rPr lang="en-US" smtClean="0"/>
              <a:t>10/18/2023</a:t>
            </a:fld>
            <a:endParaRPr lang="en-US"/>
          </a:p>
        </p:txBody>
      </p:sp>
      <p:sp>
        <p:nvSpPr>
          <p:cNvPr id="5" name="Footer Placeholder 4">
            <a:extLst>
              <a:ext uri="{FF2B5EF4-FFF2-40B4-BE49-F238E27FC236}">
                <a16:creationId xmlns:a16="http://schemas.microsoft.com/office/drawing/2014/main" id="{420D36FA-9080-6469-8103-993A09892B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9CA6E6-9ABC-2E13-DF40-E2D38F4518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880BC-58D4-4205-B649-3A811B70477E}" type="slidenum">
              <a:rPr lang="en-US" smtClean="0"/>
              <a:t>‹#›</a:t>
            </a:fld>
            <a:endParaRPr lang="en-US"/>
          </a:p>
        </p:txBody>
      </p:sp>
    </p:spTree>
    <p:extLst>
      <p:ext uri="{BB962C8B-B14F-4D97-AF65-F5344CB8AC3E}">
        <p14:creationId xmlns:p14="http://schemas.microsoft.com/office/powerpoint/2010/main" val="1654901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jpg"/><Relationship Id="rId1" Type="http://schemas.openxmlformats.org/officeDocument/2006/relationships/slideLayout" Target="../slideLayouts/slideLayout4.xml"/><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8.jpeg"/><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image" Target="../media/image24.jpg"/><Relationship Id="rId1" Type="http://schemas.openxmlformats.org/officeDocument/2006/relationships/slideLayout" Target="../slideLayouts/slideLayout4.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D.Best@leedstrinity.ac.uk"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6CC56A7-6218-8131-A6FD-875B917FC553}"/>
              </a:ext>
            </a:extLst>
          </p:cNvPr>
          <p:cNvSpPr>
            <a:spLocks noGrp="1"/>
          </p:cNvSpPr>
          <p:nvPr>
            <p:ph type="ctrTitle"/>
          </p:nvPr>
        </p:nvSpPr>
        <p:spPr>
          <a:xfrm>
            <a:off x="1524002" y="1999615"/>
            <a:ext cx="9167443" cy="2764028"/>
          </a:xfrm>
        </p:spPr>
        <p:txBody>
          <a:bodyPr vert="horz" lIns="91440" tIns="45720" rIns="91440" bIns="45720" rtlCol="0" anchor="ctr">
            <a:normAutofit/>
          </a:bodyPr>
          <a:lstStyle/>
          <a:p>
            <a:r>
              <a:rPr lang="en-US" sz="4500" dirty="0">
                <a:effectLst>
                  <a:outerShdw blurRad="38100" dist="38100" dir="2700000" algn="tl">
                    <a:srgbClr val="000000">
                      <a:alpha val="43137"/>
                    </a:srgbClr>
                  </a:outerShdw>
                </a:effectLst>
              </a:rPr>
              <a:t>From a social to a</a:t>
            </a:r>
            <a:r>
              <a:rPr lang="en-US" sz="4500" dirty="0">
                <a:effectLst>
                  <a:outerShdw blurRad="38100" dist="38100" dir="2700000" algn="tl">
                    <a:srgbClr val="000000">
                      <a:alpha val="43137"/>
                    </a:srgbClr>
                  </a:outerShdw>
                </a:effectLst>
                <a:cs typeface="+mj-cs"/>
              </a:rPr>
              <a:t>n ecological model of recovery</a:t>
            </a:r>
          </a:p>
        </p:txBody>
      </p:sp>
      <p:sp>
        <p:nvSpPr>
          <p:cNvPr id="5" name="Text Placeholder 3">
            <a:extLst>
              <a:ext uri="{FF2B5EF4-FFF2-40B4-BE49-F238E27FC236}">
                <a16:creationId xmlns:a16="http://schemas.microsoft.com/office/drawing/2014/main" id="{AE6830A0-6528-7BD9-D2AD-39723E199A90}"/>
              </a:ext>
            </a:extLst>
          </p:cNvPr>
          <p:cNvSpPr>
            <a:spLocks noGrp="1"/>
          </p:cNvSpPr>
          <p:nvPr>
            <p:ph type="subTitle" idx="1"/>
          </p:nvPr>
        </p:nvSpPr>
        <p:spPr>
          <a:xfrm>
            <a:off x="95693" y="5958232"/>
            <a:ext cx="12000614" cy="631825"/>
          </a:xfrm>
        </p:spPr>
        <p:txBody>
          <a:bodyPr vert="horz" lIns="91440" tIns="45720" rIns="91440" bIns="45720" rtlCol="0" anchor="ctr">
            <a:noAutofit/>
          </a:bodyPr>
          <a:lstStyle/>
          <a:p>
            <a:pPr defTabSz="914400">
              <a:spcAft>
                <a:spcPts val="600"/>
              </a:spcAft>
            </a:pPr>
            <a:r>
              <a:rPr lang="en-US" b="1" dirty="0"/>
              <a:t>Professor David Best </a:t>
            </a:r>
          </a:p>
          <a:p>
            <a:pPr defTabSz="914400">
              <a:spcAft>
                <a:spcPts val="600"/>
              </a:spcAft>
            </a:pPr>
            <a:r>
              <a:rPr lang="en-US" b="1" dirty="0"/>
              <a:t>Leeds Trinity, Australian National University, Monash University, Recovery Outcomes Institute</a:t>
            </a:r>
          </a:p>
        </p:txBody>
      </p:sp>
      <p:sp>
        <p:nvSpPr>
          <p:cNvPr id="16" name="Rectangle 1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973A79FC-D416-10F9-A062-920CE9A1AF71}"/>
              </a:ext>
            </a:extLst>
          </p:cNvPr>
          <p:cNvPicPr>
            <a:picLocks noChangeAspect="1"/>
          </p:cNvPicPr>
          <p:nvPr/>
        </p:nvPicPr>
        <p:blipFill>
          <a:blip r:embed="rId2"/>
          <a:stretch>
            <a:fillRect/>
          </a:stretch>
        </p:blipFill>
        <p:spPr>
          <a:xfrm>
            <a:off x="7239" y="8130"/>
            <a:ext cx="2400212" cy="796896"/>
          </a:xfrm>
          <a:prstGeom prst="rect">
            <a:avLst/>
          </a:prstGeom>
        </p:spPr>
      </p:pic>
      <p:pic>
        <p:nvPicPr>
          <p:cNvPr id="11" name="Picture 10" descr="A picture containing graphics, font, graphic design, logo&#10;&#10;Description automatically generated">
            <a:extLst>
              <a:ext uri="{FF2B5EF4-FFF2-40B4-BE49-F238E27FC236}">
                <a16:creationId xmlns:a16="http://schemas.microsoft.com/office/drawing/2014/main" id="{D1CA88A9-6C42-C185-9E29-7777165A9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1172" y="58200"/>
            <a:ext cx="1613408" cy="887374"/>
          </a:xfrm>
          <a:prstGeom prst="rect">
            <a:avLst/>
          </a:prstGeom>
        </p:spPr>
      </p:pic>
    </p:spTree>
    <p:extLst>
      <p:ext uri="{BB962C8B-B14F-4D97-AF65-F5344CB8AC3E}">
        <p14:creationId xmlns:p14="http://schemas.microsoft.com/office/powerpoint/2010/main" val="590637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6">
            <a:extLst>
              <a:ext uri="{FF2B5EF4-FFF2-40B4-BE49-F238E27FC236}">
                <a16:creationId xmlns:a16="http://schemas.microsoft.com/office/drawing/2014/main" id="{621C59ED-845E-A12D-2578-354C717E68C9}"/>
              </a:ext>
            </a:extLst>
          </p:cNvPr>
          <p:cNvSpPr>
            <a:spLocks noGrp="1"/>
          </p:cNvSpPr>
          <p:nvPr>
            <p:ph type="title"/>
          </p:nvPr>
        </p:nvSpPr>
        <p:spPr>
          <a:xfrm>
            <a:off x="838200" y="557188"/>
            <a:ext cx="10515600" cy="1133499"/>
          </a:xfrm>
        </p:spPr>
        <p:txBody>
          <a:bodyPr>
            <a:normAutofit fontScale="90000"/>
          </a:bodyPr>
          <a:lstStyle/>
          <a:p>
            <a:pPr algn="ctr"/>
            <a:r>
              <a:rPr lang="en-GB" dirty="0">
                <a:latin typeface="Arial" panose="020B0604020202020204" pitchFamily="34" charset="0"/>
                <a:cs typeface="Arial" panose="020B0604020202020204" pitchFamily="34" charset="0"/>
              </a:rPr>
              <a:t>What does a strengths-based process mean?</a:t>
            </a:r>
            <a:r>
              <a:rPr lang="en-GB" sz="5200" dirty="0">
                <a:latin typeface="Arial" panose="020B0604020202020204" pitchFamily="34" charset="0"/>
                <a:cs typeface="Arial" panose="020B0604020202020204" pitchFamily="34" charset="0"/>
              </a:rPr>
              <a:t> </a:t>
            </a:r>
          </a:p>
        </p:txBody>
      </p:sp>
      <p:graphicFrame>
        <p:nvGraphicFramePr>
          <p:cNvPr id="5" name="Content Placeholder 5">
            <a:extLst>
              <a:ext uri="{FF2B5EF4-FFF2-40B4-BE49-F238E27FC236}">
                <a16:creationId xmlns:a16="http://schemas.microsoft.com/office/drawing/2014/main" id="{37A456F3-52D3-A2E3-3BEF-3E68D3EF3DE4}"/>
              </a:ext>
            </a:extLst>
          </p:cNvPr>
          <p:cNvGraphicFramePr>
            <a:graphicFrameLocks noGrp="1"/>
          </p:cNvGraphicFramePr>
          <p:nvPr>
            <p:ph idx="1"/>
            <p:extLst>
              <p:ext uri="{D42A27DB-BD31-4B8C-83A1-F6EECF244321}">
                <p14:modId xmlns:p14="http://schemas.microsoft.com/office/powerpoint/2010/main" val="205671949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409EA640-42CB-D7B6-5AB0-8AE852696151}"/>
              </a:ext>
            </a:extLst>
          </p:cNvPr>
          <p:cNvPicPr>
            <a:picLocks noChangeAspect="1"/>
          </p:cNvPicPr>
          <p:nvPr/>
        </p:nvPicPr>
        <p:blipFill>
          <a:blip r:embed="rId7"/>
          <a:stretch>
            <a:fillRect/>
          </a:stretch>
        </p:blipFill>
        <p:spPr>
          <a:xfrm>
            <a:off x="75468" y="6061104"/>
            <a:ext cx="2400212" cy="796896"/>
          </a:xfrm>
          <a:prstGeom prst="rect">
            <a:avLst/>
          </a:prstGeom>
        </p:spPr>
      </p:pic>
      <p:pic>
        <p:nvPicPr>
          <p:cNvPr id="3" name="Picture 2" descr="A picture containing graphics, font, graphic design, logo&#10;&#10;Description automatically generated">
            <a:extLst>
              <a:ext uri="{FF2B5EF4-FFF2-40B4-BE49-F238E27FC236}">
                <a16:creationId xmlns:a16="http://schemas.microsoft.com/office/drawing/2014/main" id="{CA812338-B09E-D82C-A8AD-3BD7A2190E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3486409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E596A6-CBA1-BB9D-3E56-DFBCCE5E6600}"/>
              </a:ext>
            </a:extLst>
          </p:cNvPr>
          <p:cNvSpPr>
            <a:spLocks noGrp="1"/>
          </p:cNvSpPr>
          <p:nvPr>
            <p:ph type="title"/>
          </p:nvPr>
        </p:nvSpPr>
        <p:spPr>
          <a:xfrm>
            <a:off x="838199" y="365125"/>
            <a:ext cx="10816771" cy="1325563"/>
          </a:xfrm>
        </p:spPr>
        <p:txBody>
          <a:bodyPr/>
          <a:lstStyle/>
          <a:p>
            <a:r>
              <a:rPr lang="en-GB" dirty="0"/>
              <a:t>A core summary of recovery research evidence</a:t>
            </a:r>
          </a:p>
        </p:txBody>
      </p:sp>
      <p:sp>
        <p:nvSpPr>
          <p:cNvPr id="5" name="Content Placeholder 4">
            <a:extLst>
              <a:ext uri="{FF2B5EF4-FFF2-40B4-BE49-F238E27FC236}">
                <a16:creationId xmlns:a16="http://schemas.microsoft.com/office/drawing/2014/main" id="{B020BCA9-B9BF-3EEB-A713-682F434C7CF7}"/>
              </a:ext>
            </a:extLst>
          </p:cNvPr>
          <p:cNvSpPr>
            <a:spLocks noGrp="1"/>
          </p:cNvSpPr>
          <p:nvPr>
            <p:ph sz="half" idx="1"/>
          </p:nvPr>
        </p:nvSpPr>
        <p:spPr/>
        <p:txBody>
          <a:bodyPr>
            <a:normAutofit/>
          </a:bodyPr>
          <a:lstStyle/>
          <a:p>
            <a:r>
              <a:rPr lang="en-GB" sz="4000" dirty="0"/>
              <a:t>Jobs </a:t>
            </a:r>
          </a:p>
          <a:p>
            <a:r>
              <a:rPr lang="en-GB" sz="4000" dirty="0"/>
              <a:t>Friends </a:t>
            </a:r>
          </a:p>
          <a:p>
            <a:r>
              <a:rPr lang="en-GB" sz="4000" dirty="0"/>
              <a:t>Houses</a:t>
            </a:r>
          </a:p>
        </p:txBody>
      </p:sp>
      <p:sp>
        <p:nvSpPr>
          <p:cNvPr id="6" name="Content Placeholder 5">
            <a:extLst>
              <a:ext uri="{FF2B5EF4-FFF2-40B4-BE49-F238E27FC236}">
                <a16:creationId xmlns:a16="http://schemas.microsoft.com/office/drawing/2014/main" id="{0ABA0C80-8802-C55D-76E3-4AAD5E2054FC}"/>
              </a:ext>
            </a:extLst>
          </p:cNvPr>
          <p:cNvSpPr>
            <a:spLocks noGrp="1"/>
          </p:cNvSpPr>
          <p:nvPr>
            <p:ph sz="half" idx="2"/>
          </p:nvPr>
        </p:nvSpPr>
        <p:spPr/>
        <p:txBody>
          <a:bodyPr>
            <a:normAutofit/>
          </a:bodyPr>
          <a:lstStyle/>
          <a:p>
            <a:r>
              <a:rPr lang="en-GB" sz="4000" dirty="0"/>
              <a:t>Somewhere to live</a:t>
            </a:r>
          </a:p>
          <a:p>
            <a:r>
              <a:rPr lang="en-GB" sz="4000" dirty="0"/>
              <a:t>Someone to love</a:t>
            </a:r>
          </a:p>
          <a:p>
            <a:r>
              <a:rPr lang="en-GB" sz="4000" dirty="0"/>
              <a:t>Something to do</a:t>
            </a:r>
          </a:p>
        </p:txBody>
      </p:sp>
    </p:spTree>
    <p:extLst>
      <p:ext uri="{BB962C8B-B14F-4D97-AF65-F5344CB8AC3E}">
        <p14:creationId xmlns:p14="http://schemas.microsoft.com/office/powerpoint/2010/main" val="2410497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499AE40-62B7-CF5E-B637-BD9BA204E874}"/>
              </a:ext>
            </a:extLst>
          </p:cNvPr>
          <p:cNvSpPr>
            <a:spLocks noGrp="1"/>
          </p:cNvSpPr>
          <p:nvPr>
            <p:ph type="title"/>
          </p:nvPr>
        </p:nvSpPr>
        <p:spPr>
          <a:xfrm>
            <a:off x="838200" y="401221"/>
            <a:ext cx="10515600" cy="1348065"/>
          </a:xfrm>
        </p:spPr>
        <p:txBody>
          <a:bodyPr>
            <a:normAutofit/>
          </a:bodyPr>
          <a:lstStyle/>
          <a:p>
            <a:r>
              <a:rPr lang="en-GB" sz="4200" b="1" dirty="0">
                <a:solidFill>
                  <a:srgbClr val="FF0000"/>
                </a:solidFill>
              </a:rPr>
              <a:t>Recovery studies in Birmingham and Glasgow – GOYA (Best et al, 2011a; Best et al, 2011b)</a:t>
            </a:r>
          </a:p>
        </p:txBody>
      </p:sp>
      <p:sp>
        <p:nvSpPr>
          <p:cNvPr id="5" name="Content Placeholder 4">
            <a:extLst>
              <a:ext uri="{FF2B5EF4-FFF2-40B4-BE49-F238E27FC236}">
                <a16:creationId xmlns:a16="http://schemas.microsoft.com/office/drawing/2014/main" id="{6489B99A-9ADC-AEE5-C25C-6BDD1DE4619F}"/>
              </a:ext>
            </a:extLst>
          </p:cNvPr>
          <p:cNvSpPr txBox="1">
            <a:spLocks noGrp="1"/>
          </p:cNvSpPr>
          <p:nvPr>
            <p:ph idx="1"/>
          </p:nvPr>
        </p:nvSpPr>
        <p:spPr>
          <a:xfrm>
            <a:off x="838200" y="2586789"/>
            <a:ext cx="10515600" cy="3590174"/>
          </a:xfrm>
          <a:prstGeom prst="rect">
            <a:avLst/>
          </a:prstGeom>
        </p:spPr>
        <p:txBody>
          <a:bodyPr>
            <a:normAutofit fontScale="92500" lnSpcReduction="10000"/>
          </a:bodyPr>
          <a:lstStyle/>
          <a:p>
            <a:pPr lvl="1"/>
            <a:r>
              <a:rPr lang="en-GB" b="1"/>
              <a:t>UK Study of recovery wellbeing –better recovery wellbeing predicted by:</a:t>
            </a:r>
          </a:p>
          <a:p>
            <a:pPr lvl="1"/>
            <a:endParaRPr lang="en-GB" b="1"/>
          </a:p>
          <a:p>
            <a:pPr lvl="1"/>
            <a:r>
              <a:rPr lang="en-GB" b="1" dirty="0"/>
              <a:t>1. More time spent with other people in recovery</a:t>
            </a:r>
          </a:p>
          <a:p>
            <a:pPr lvl="1"/>
            <a:endParaRPr lang="en-GB" b="1" dirty="0"/>
          </a:p>
          <a:p>
            <a:pPr lvl="1"/>
            <a:r>
              <a:rPr lang="en-GB" b="1" dirty="0"/>
              <a:t>2. More time in the last week spent:</a:t>
            </a:r>
          </a:p>
          <a:p>
            <a:pPr lvl="2"/>
            <a:r>
              <a:rPr lang="en-GB" sz="2400" b="1" dirty="0"/>
              <a:t>Childcare </a:t>
            </a:r>
          </a:p>
          <a:p>
            <a:pPr lvl="2"/>
            <a:r>
              <a:rPr lang="en-GB" sz="2400" b="1" dirty="0"/>
              <a:t>Engaging in community groups </a:t>
            </a:r>
          </a:p>
          <a:p>
            <a:pPr lvl="2"/>
            <a:r>
              <a:rPr lang="en-GB" sz="2400" b="1" dirty="0"/>
              <a:t>Volunteering </a:t>
            </a:r>
          </a:p>
          <a:p>
            <a:pPr lvl="2"/>
            <a:r>
              <a:rPr lang="en-GB" sz="2400" b="1" dirty="0"/>
              <a:t>Education or training </a:t>
            </a:r>
          </a:p>
          <a:p>
            <a:pPr lvl="2"/>
            <a:r>
              <a:rPr lang="en-GB" sz="2400" b="1" dirty="0"/>
              <a:t>Employment </a:t>
            </a:r>
          </a:p>
        </p:txBody>
      </p:sp>
      <p:pic>
        <p:nvPicPr>
          <p:cNvPr id="6" name="Picture 5">
            <a:extLst>
              <a:ext uri="{FF2B5EF4-FFF2-40B4-BE49-F238E27FC236}">
                <a16:creationId xmlns:a16="http://schemas.microsoft.com/office/drawing/2014/main" id="{96F85506-975F-D47D-5E0A-77E5E477EA93}"/>
              </a:ext>
            </a:extLst>
          </p:cNvPr>
          <p:cNvPicPr>
            <a:picLocks noChangeAspect="1"/>
          </p:cNvPicPr>
          <p:nvPr/>
        </p:nvPicPr>
        <p:blipFill>
          <a:blip r:embed="rId2"/>
          <a:stretch>
            <a:fillRect/>
          </a:stretch>
        </p:blipFill>
        <p:spPr>
          <a:xfrm>
            <a:off x="0" y="6143555"/>
            <a:ext cx="2035095" cy="675673"/>
          </a:xfrm>
          <a:prstGeom prst="rect">
            <a:avLst/>
          </a:prstGeom>
        </p:spPr>
      </p:pic>
      <p:pic>
        <p:nvPicPr>
          <p:cNvPr id="7" name="Picture 6" descr="A picture containing graphics, font, graphic design, logo&#10;&#10;Description automatically generated">
            <a:extLst>
              <a:ext uri="{FF2B5EF4-FFF2-40B4-BE49-F238E27FC236}">
                <a16:creationId xmlns:a16="http://schemas.microsoft.com/office/drawing/2014/main" id="{845F527A-41ED-F6D0-D19A-8940FB779D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233523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6FF6A-2D40-0494-22C9-B33CC1A91149}"/>
              </a:ext>
            </a:extLst>
          </p:cNvPr>
          <p:cNvSpPr>
            <a:spLocks noGrp="1"/>
          </p:cNvSpPr>
          <p:nvPr>
            <p:ph type="title"/>
          </p:nvPr>
        </p:nvSpPr>
        <p:spPr>
          <a:xfrm>
            <a:off x="841248" y="548640"/>
            <a:ext cx="3600860" cy="5431536"/>
          </a:xfrm>
        </p:spPr>
        <p:txBody>
          <a:bodyPr>
            <a:normAutofit/>
          </a:bodyPr>
          <a:lstStyle/>
          <a:p>
            <a:r>
              <a:rPr lang="en-US" sz="3000" b="1"/>
              <a:t>Best et al (2013): The role of abstinence and activity in promoting wellbeing among drug users engaged in treatment. </a:t>
            </a:r>
            <a:r>
              <a:rPr lang="en-US" sz="3000" b="1" i="1"/>
              <a:t>Journal of Substance Abuse Treatment, 30 (4), 397-406</a:t>
            </a:r>
            <a:endParaRPr lang="en-US" sz="3000" b="1"/>
          </a:p>
        </p:txBody>
      </p:sp>
      <p:sp>
        <p:nvSpPr>
          <p:cNvPr id="3" name="Content Placeholder 2">
            <a:extLst>
              <a:ext uri="{FF2B5EF4-FFF2-40B4-BE49-F238E27FC236}">
                <a16:creationId xmlns:a16="http://schemas.microsoft.com/office/drawing/2014/main" id="{613C553E-9300-B2A6-34D4-5CC6E9F37975}"/>
              </a:ext>
            </a:extLst>
          </p:cNvPr>
          <p:cNvSpPr>
            <a:spLocks noGrp="1"/>
          </p:cNvSpPr>
          <p:nvPr>
            <p:ph idx="1"/>
          </p:nvPr>
        </p:nvSpPr>
        <p:spPr>
          <a:xfrm>
            <a:off x="5126418" y="552091"/>
            <a:ext cx="6224335" cy="5431536"/>
          </a:xfrm>
        </p:spPr>
        <p:txBody>
          <a:bodyPr anchor="ctr">
            <a:normAutofit/>
          </a:bodyPr>
          <a:lstStyle/>
          <a:p>
            <a:r>
              <a:rPr lang="en-US" sz="2200" dirty="0"/>
              <a:t>The study assessed changes in meaningful activities in three English Drug Action Team areas over the course of one year</a:t>
            </a:r>
          </a:p>
          <a:p>
            <a:r>
              <a:rPr lang="en-US" sz="2200" dirty="0"/>
              <a:t>Drug treatment participants split into four categories;</a:t>
            </a:r>
          </a:p>
          <a:p>
            <a:pPr lvl="1"/>
            <a:r>
              <a:rPr lang="en-US" sz="2200" dirty="0"/>
              <a:t>Initiated meaningful activities </a:t>
            </a:r>
          </a:p>
          <a:p>
            <a:pPr lvl="1"/>
            <a:r>
              <a:rPr lang="en-US" sz="2200" dirty="0"/>
              <a:t>Maintained meaningful activities  </a:t>
            </a:r>
          </a:p>
          <a:p>
            <a:pPr lvl="1"/>
            <a:r>
              <a:rPr lang="en-US" sz="2200" dirty="0"/>
              <a:t>Stopped meaningful activities</a:t>
            </a:r>
          </a:p>
          <a:p>
            <a:pPr lvl="1"/>
            <a:r>
              <a:rPr lang="en-US" sz="2200" dirty="0"/>
              <a:t>No meaningful activities</a:t>
            </a:r>
          </a:p>
          <a:p>
            <a:r>
              <a:rPr lang="en-US" sz="2200" dirty="0"/>
              <a:t>Quality of life and wellbeing higher (and more abstinence) in those who started or maintained meaningful activities. </a:t>
            </a:r>
          </a:p>
          <a:p>
            <a:r>
              <a:rPr lang="en-US" sz="2200" dirty="0"/>
              <a:t>Stopping associated with decreases in all three wellbeing </a:t>
            </a:r>
          </a:p>
        </p:txBody>
      </p:sp>
      <p:pic>
        <p:nvPicPr>
          <p:cNvPr id="6" name="Picture 5">
            <a:extLst>
              <a:ext uri="{FF2B5EF4-FFF2-40B4-BE49-F238E27FC236}">
                <a16:creationId xmlns:a16="http://schemas.microsoft.com/office/drawing/2014/main" id="{6B4578EB-03FF-28CB-F990-C87C0A4ABB93}"/>
              </a:ext>
            </a:extLst>
          </p:cNvPr>
          <p:cNvPicPr>
            <a:picLocks noChangeAspect="1"/>
          </p:cNvPicPr>
          <p:nvPr/>
        </p:nvPicPr>
        <p:blipFill>
          <a:blip r:embed="rId2"/>
          <a:stretch>
            <a:fillRect/>
          </a:stretch>
        </p:blipFill>
        <p:spPr>
          <a:xfrm>
            <a:off x="0" y="6175267"/>
            <a:ext cx="2056360" cy="682733"/>
          </a:xfrm>
          <a:prstGeom prst="rect">
            <a:avLst/>
          </a:prstGeom>
        </p:spPr>
      </p:pic>
      <p:pic>
        <p:nvPicPr>
          <p:cNvPr id="7" name="Picture 6" descr="A picture containing graphics, font, graphic design, logo&#10;&#10;Description automatically generated">
            <a:extLst>
              <a:ext uri="{FF2B5EF4-FFF2-40B4-BE49-F238E27FC236}">
                <a16:creationId xmlns:a16="http://schemas.microsoft.com/office/drawing/2014/main" id="{DF5707BE-9FB9-CE56-F7A0-2DA26BDBA4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953421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691BAB-7C47-E947-2FCF-112832A8DD70}"/>
              </a:ext>
            </a:extLst>
          </p:cNvPr>
          <p:cNvSpPr>
            <a:spLocks noGrp="1"/>
          </p:cNvSpPr>
          <p:nvPr>
            <p:ph type="title"/>
          </p:nvPr>
        </p:nvSpPr>
        <p:spPr>
          <a:xfrm>
            <a:off x="5297762" y="329184"/>
            <a:ext cx="6251110" cy="1783080"/>
          </a:xfrm>
        </p:spPr>
        <p:txBody>
          <a:bodyPr anchor="b">
            <a:normAutofit/>
          </a:bodyPr>
          <a:lstStyle/>
          <a:p>
            <a:r>
              <a:rPr lang="en-US" sz="5400"/>
              <a:t>What enables recovery change?</a:t>
            </a:r>
          </a:p>
        </p:txBody>
      </p:sp>
      <p:pic>
        <p:nvPicPr>
          <p:cNvPr id="13" name="Picture 12" descr="Plant growing in a concrete crack">
            <a:extLst>
              <a:ext uri="{FF2B5EF4-FFF2-40B4-BE49-F238E27FC236}">
                <a16:creationId xmlns:a16="http://schemas.microsoft.com/office/drawing/2014/main" id="{1898E0E8-77D5-2042-8EE8-76382653BA32}"/>
              </a:ext>
            </a:extLst>
          </p:cNvPr>
          <p:cNvPicPr>
            <a:picLocks noChangeAspect="1"/>
          </p:cNvPicPr>
          <p:nvPr/>
        </p:nvPicPr>
        <p:blipFill rotWithShape="1">
          <a:blip r:embed="rId2"/>
          <a:srcRect l="18017" r="3665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9"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6">
            <a:extLst>
              <a:ext uri="{FF2B5EF4-FFF2-40B4-BE49-F238E27FC236}">
                <a16:creationId xmlns:a16="http://schemas.microsoft.com/office/drawing/2014/main" id="{460334AA-65F8-3C67-A92A-B73F885834F2}"/>
              </a:ext>
            </a:extLst>
          </p:cNvPr>
          <p:cNvSpPr>
            <a:spLocks noGrp="1"/>
          </p:cNvSpPr>
          <p:nvPr>
            <p:ph idx="1"/>
          </p:nvPr>
        </p:nvSpPr>
        <p:spPr>
          <a:xfrm>
            <a:off x="5297762" y="2706624"/>
            <a:ext cx="6251110" cy="3483864"/>
          </a:xfrm>
        </p:spPr>
        <p:txBody>
          <a:bodyPr>
            <a:normAutofit/>
          </a:bodyPr>
          <a:lstStyle/>
          <a:p>
            <a:r>
              <a:rPr lang="en-US" sz="2200"/>
              <a:t>Strength-based approaches</a:t>
            </a:r>
          </a:p>
          <a:p>
            <a:r>
              <a:rPr lang="en-US" sz="2200"/>
              <a:t>Leamy et al (2011), British Journal of Psychiatry </a:t>
            </a:r>
          </a:p>
          <a:p>
            <a:r>
              <a:rPr lang="en-US" sz="2200" b="1"/>
              <a:t>CHIME</a:t>
            </a:r>
          </a:p>
          <a:p>
            <a:pPr lvl="1">
              <a:spcAft>
                <a:spcPts val="200"/>
              </a:spcAft>
            </a:pPr>
            <a:r>
              <a:rPr lang="en-US" sz="2200" b="1"/>
              <a:t>Connectedness </a:t>
            </a:r>
          </a:p>
          <a:p>
            <a:pPr lvl="1">
              <a:spcAft>
                <a:spcPts val="200"/>
              </a:spcAft>
            </a:pPr>
            <a:r>
              <a:rPr lang="en-US" sz="2200" b="1"/>
              <a:t>Hope </a:t>
            </a:r>
          </a:p>
          <a:p>
            <a:pPr lvl="1">
              <a:spcAft>
                <a:spcPts val="200"/>
              </a:spcAft>
            </a:pPr>
            <a:r>
              <a:rPr lang="en-US" sz="2200" b="1"/>
              <a:t>Identity </a:t>
            </a:r>
          </a:p>
          <a:p>
            <a:pPr lvl="1">
              <a:spcAft>
                <a:spcPts val="200"/>
              </a:spcAft>
            </a:pPr>
            <a:r>
              <a:rPr lang="en-US" sz="2200" b="1"/>
              <a:t>Meaning </a:t>
            </a:r>
          </a:p>
          <a:p>
            <a:pPr lvl="1">
              <a:spcAft>
                <a:spcPts val="200"/>
              </a:spcAft>
            </a:pPr>
            <a:r>
              <a:rPr lang="en-US" sz="2200" b="1"/>
              <a:t>Empowerment</a:t>
            </a:r>
          </a:p>
        </p:txBody>
      </p:sp>
      <p:pic>
        <p:nvPicPr>
          <p:cNvPr id="5" name="Picture 4">
            <a:extLst>
              <a:ext uri="{FF2B5EF4-FFF2-40B4-BE49-F238E27FC236}">
                <a16:creationId xmlns:a16="http://schemas.microsoft.com/office/drawing/2014/main" id="{274A0A95-E59F-F62B-F0CD-7F2766C0D62B}"/>
              </a:ext>
            </a:extLst>
          </p:cNvPr>
          <p:cNvPicPr>
            <a:picLocks noChangeAspect="1"/>
          </p:cNvPicPr>
          <p:nvPr/>
        </p:nvPicPr>
        <p:blipFill>
          <a:blip r:embed="rId3"/>
          <a:stretch>
            <a:fillRect/>
          </a:stretch>
        </p:blipFill>
        <p:spPr>
          <a:xfrm>
            <a:off x="0" y="6169961"/>
            <a:ext cx="2072309" cy="688029"/>
          </a:xfrm>
          <a:prstGeom prst="rect">
            <a:avLst/>
          </a:prstGeom>
        </p:spPr>
      </p:pic>
      <p:pic>
        <p:nvPicPr>
          <p:cNvPr id="6" name="Picture 5" descr="A picture containing graphics, font, graphic design, logo&#10;&#10;Description automatically generated">
            <a:extLst>
              <a:ext uri="{FF2B5EF4-FFF2-40B4-BE49-F238E27FC236}">
                <a16:creationId xmlns:a16="http://schemas.microsoft.com/office/drawing/2014/main" id="{0714CC0C-12C6-762A-81D7-D206CE6F7C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1996504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32DF3D-3F59-481D-A237-77C31AD49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E1D5CAB2-0843-7787-BBD2-6B5824D475CA}"/>
              </a:ext>
            </a:extLst>
          </p:cNvPr>
          <p:cNvSpPr>
            <a:spLocks noGrp="1"/>
          </p:cNvSpPr>
          <p:nvPr>
            <p:ph type="title"/>
          </p:nvPr>
        </p:nvSpPr>
        <p:spPr>
          <a:xfrm>
            <a:off x="841248" y="643467"/>
            <a:ext cx="3840480" cy="5571066"/>
          </a:xfrm>
        </p:spPr>
        <p:txBody>
          <a:bodyPr anchor="ctr">
            <a:normAutofit/>
          </a:bodyPr>
          <a:lstStyle/>
          <a:p>
            <a:r>
              <a:rPr lang="en-GB" sz="5400"/>
              <a:t>Recovery Capital: The concept of capital</a:t>
            </a:r>
          </a:p>
        </p:txBody>
      </p:sp>
      <p:sp>
        <p:nvSpPr>
          <p:cNvPr id="12" name="Freeform: Shape 11">
            <a:extLst>
              <a:ext uri="{FF2B5EF4-FFF2-40B4-BE49-F238E27FC236}">
                <a16:creationId xmlns:a16="http://schemas.microsoft.com/office/drawing/2014/main" id="{32F02326-30C4-4095-988F-932A425AE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9686" y="0"/>
            <a:ext cx="7152315" cy="6858000"/>
          </a:xfrm>
          <a:custGeom>
            <a:avLst/>
            <a:gdLst>
              <a:gd name="connsiteX0" fmla="*/ 17101 w 7152315"/>
              <a:gd name="connsiteY0" fmla="*/ 0 h 6858000"/>
              <a:gd name="connsiteX1" fmla="*/ 7152315 w 7152315"/>
              <a:gd name="connsiteY1" fmla="*/ 0 h 6858000"/>
              <a:gd name="connsiteX2" fmla="*/ 7152315 w 7152315"/>
              <a:gd name="connsiteY2" fmla="*/ 6858000 h 6858000"/>
              <a:gd name="connsiteX3" fmla="*/ 15999 w 7152315"/>
              <a:gd name="connsiteY3" fmla="*/ 6858000 h 6858000"/>
              <a:gd name="connsiteX4" fmla="*/ 9729 w 7152315"/>
              <a:gd name="connsiteY4" fmla="*/ 6734157 h 6858000"/>
              <a:gd name="connsiteX5" fmla="*/ 15819 w 7152315"/>
              <a:gd name="connsiteY5" fmla="*/ 6122264 h 6858000"/>
              <a:gd name="connsiteX6" fmla="*/ 11379 w 7152315"/>
              <a:gd name="connsiteY6" fmla="*/ 5614784 h 6858000"/>
              <a:gd name="connsiteX7" fmla="*/ 20006 w 7152315"/>
              <a:gd name="connsiteY7" fmla="*/ 5204359 h 6858000"/>
              <a:gd name="connsiteX8" fmla="*/ 16962 w 7152315"/>
              <a:gd name="connsiteY8" fmla="*/ 4811696 h 6858000"/>
              <a:gd name="connsiteX9" fmla="*/ 13409 w 7152315"/>
              <a:gd name="connsiteY9" fmla="*/ 4358135 h 6858000"/>
              <a:gd name="connsiteX10" fmla="*/ 12774 w 7152315"/>
              <a:gd name="connsiteY10" fmla="*/ 4038423 h 6858000"/>
              <a:gd name="connsiteX11" fmla="*/ 10110 w 7152315"/>
              <a:gd name="connsiteY11" fmla="*/ 3630663 h 6858000"/>
              <a:gd name="connsiteX12" fmla="*/ 16581 w 7152315"/>
              <a:gd name="connsiteY12" fmla="*/ 3275427 h 6858000"/>
              <a:gd name="connsiteX13" fmla="*/ 27872 w 7152315"/>
              <a:gd name="connsiteY13" fmla="*/ 2871219 h 6858000"/>
              <a:gd name="connsiteX14" fmla="*/ 17596 w 7152315"/>
              <a:gd name="connsiteY14" fmla="*/ 2235600 h 6858000"/>
              <a:gd name="connsiteX15" fmla="*/ 14170 w 7152315"/>
              <a:gd name="connsiteY15" fmla="*/ 1894827 h 6858000"/>
              <a:gd name="connsiteX16" fmla="*/ 11632 w 7152315"/>
              <a:gd name="connsiteY16" fmla="*/ 1603026 h 6858000"/>
              <a:gd name="connsiteX17" fmla="*/ 14551 w 7152315"/>
              <a:gd name="connsiteY17" fmla="*/ 1307799 h 6858000"/>
              <a:gd name="connsiteX18" fmla="*/ 14551 w 7152315"/>
              <a:gd name="connsiteY18" fmla="*/ 887733 h 6858000"/>
              <a:gd name="connsiteX19" fmla="*/ 849 w 7152315"/>
              <a:gd name="connsiteY19" fmla="*/ 349169 h 6858000"/>
              <a:gd name="connsiteX20" fmla="*/ 1404 w 7152315"/>
              <a:gd name="connsiteY20" fmla="*/ 1605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52315" h="6858000">
                <a:moveTo>
                  <a:pt x="17101" y="0"/>
                </a:moveTo>
                <a:lnTo>
                  <a:pt x="7152315" y="0"/>
                </a:lnTo>
                <a:lnTo>
                  <a:pt x="7152315" y="6858000"/>
                </a:lnTo>
                <a:lnTo>
                  <a:pt x="15999" y="6858000"/>
                </a:lnTo>
                <a:lnTo>
                  <a:pt x="9729" y="6734157"/>
                </a:lnTo>
                <a:cubicBezTo>
                  <a:pt x="5924" y="6530150"/>
                  <a:pt x="12521" y="6326271"/>
                  <a:pt x="15819" y="6122264"/>
                </a:cubicBezTo>
                <a:cubicBezTo>
                  <a:pt x="18484" y="5952766"/>
                  <a:pt x="-1689" y="5783013"/>
                  <a:pt x="11379" y="5614784"/>
                </a:cubicBezTo>
                <a:cubicBezTo>
                  <a:pt x="22112" y="5478259"/>
                  <a:pt x="24992" y="5341214"/>
                  <a:pt x="20006" y="5204359"/>
                </a:cubicBezTo>
                <a:cubicBezTo>
                  <a:pt x="14932" y="5073429"/>
                  <a:pt x="13917" y="4942537"/>
                  <a:pt x="16962" y="4811696"/>
                </a:cubicBezTo>
                <a:cubicBezTo>
                  <a:pt x="20640" y="4660467"/>
                  <a:pt x="16962" y="4509238"/>
                  <a:pt x="13409" y="4358135"/>
                </a:cubicBezTo>
                <a:cubicBezTo>
                  <a:pt x="10872" y="4251565"/>
                  <a:pt x="10998" y="4144994"/>
                  <a:pt x="12774" y="4038423"/>
                </a:cubicBezTo>
                <a:cubicBezTo>
                  <a:pt x="15185" y="3902545"/>
                  <a:pt x="19879" y="3766540"/>
                  <a:pt x="10110" y="3630663"/>
                </a:cubicBezTo>
                <a:cubicBezTo>
                  <a:pt x="1178" y="3512306"/>
                  <a:pt x="3347" y="3393378"/>
                  <a:pt x="16581" y="3275427"/>
                </a:cubicBezTo>
                <a:cubicBezTo>
                  <a:pt x="33403" y="3141377"/>
                  <a:pt x="37183" y="3006006"/>
                  <a:pt x="27872" y="2871219"/>
                </a:cubicBezTo>
                <a:cubicBezTo>
                  <a:pt x="11315" y="2659765"/>
                  <a:pt x="7890" y="2447486"/>
                  <a:pt x="17596" y="2235600"/>
                </a:cubicBezTo>
                <a:cubicBezTo>
                  <a:pt x="22797" y="2122038"/>
                  <a:pt x="21655" y="2008261"/>
                  <a:pt x="14170" y="1894827"/>
                </a:cubicBezTo>
                <a:cubicBezTo>
                  <a:pt x="8144" y="1797670"/>
                  <a:pt x="7294" y="1700272"/>
                  <a:pt x="11632" y="1603026"/>
                </a:cubicBezTo>
                <a:cubicBezTo>
                  <a:pt x="15566" y="1504575"/>
                  <a:pt x="17215" y="1406124"/>
                  <a:pt x="14551" y="1307799"/>
                </a:cubicBezTo>
                <a:cubicBezTo>
                  <a:pt x="10872" y="1168242"/>
                  <a:pt x="10110" y="1027798"/>
                  <a:pt x="14551" y="887733"/>
                </a:cubicBezTo>
                <a:cubicBezTo>
                  <a:pt x="20894" y="708085"/>
                  <a:pt x="3132" y="528817"/>
                  <a:pt x="849" y="349169"/>
                </a:cubicBezTo>
                <a:cubicBezTo>
                  <a:pt x="24" y="286241"/>
                  <a:pt x="-769" y="223346"/>
                  <a:pt x="1404" y="1605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2">
            <a:extLst>
              <a:ext uri="{FF2B5EF4-FFF2-40B4-BE49-F238E27FC236}">
                <a16:creationId xmlns:a16="http://schemas.microsoft.com/office/drawing/2014/main" id="{66DC1B92-B32B-2B8C-B9D7-409A8CFA754A}"/>
              </a:ext>
            </a:extLst>
          </p:cNvPr>
          <p:cNvSpPr>
            <a:spLocks noGrp="1"/>
          </p:cNvSpPr>
          <p:nvPr>
            <p:ph idx="1"/>
          </p:nvPr>
        </p:nvSpPr>
        <p:spPr>
          <a:xfrm>
            <a:off x="5568696" y="643467"/>
            <a:ext cx="5788152" cy="5571066"/>
          </a:xfrm>
        </p:spPr>
        <p:txBody>
          <a:bodyPr anchor="ctr">
            <a:normAutofit/>
          </a:bodyPr>
          <a:lstStyle/>
          <a:p>
            <a:pPr marL="0" indent="0">
              <a:buNone/>
            </a:pPr>
            <a:r>
              <a:rPr lang="en-GB" sz="2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“Social capital, human capital, recovery capital and restorative capital are unlike financial capital in that they are not depleted through use. When you spend your money from the bank, you deplete your capital. When you trust someone, you do not deplete trust: trust tends to be reciprocated and this engenders virtuous circles of trust-building. A politics of hope is likewise redemptive as we face adversity; it is infectious” </a:t>
            </a:r>
          </a:p>
          <a:p>
            <a:pPr marL="0" indent="0">
              <a:buNone/>
            </a:pPr>
            <a:endParaRPr lang="en-GB" sz="220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(Braithwaite, 2022, p. 363).  </a:t>
            </a:r>
            <a:endParaRPr lang="en-GB" sz="2200">
              <a:solidFill>
                <a:srgbClr val="FFFFFF"/>
              </a:solidFill>
            </a:endParaRPr>
          </a:p>
        </p:txBody>
      </p:sp>
      <p:pic>
        <p:nvPicPr>
          <p:cNvPr id="6" name="Picture 5">
            <a:extLst>
              <a:ext uri="{FF2B5EF4-FFF2-40B4-BE49-F238E27FC236}">
                <a16:creationId xmlns:a16="http://schemas.microsoft.com/office/drawing/2014/main" id="{0AB2FBF1-CD03-C486-82F0-875611A27369}"/>
              </a:ext>
            </a:extLst>
          </p:cNvPr>
          <p:cNvPicPr>
            <a:picLocks noChangeAspect="1"/>
          </p:cNvPicPr>
          <p:nvPr/>
        </p:nvPicPr>
        <p:blipFill>
          <a:blip r:embed="rId2"/>
          <a:stretch>
            <a:fillRect/>
          </a:stretch>
        </p:blipFill>
        <p:spPr>
          <a:xfrm>
            <a:off x="9144" y="6034325"/>
            <a:ext cx="2400212" cy="796896"/>
          </a:xfrm>
          <a:prstGeom prst="rect">
            <a:avLst/>
          </a:prstGeom>
        </p:spPr>
      </p:pic>
      <p:pic>
        <p:nvPicPr>
          <p:cNvPr id="7" name="Picture 6" descr="A picture containing graphics, font, graphic design, logo&#10;&#10;Description automatically generated">
            <a:extLst>
              <a:ext uri="{FF2B5EF4-FFF2-40B4-BE49-F238E27FC236}">
                <a16:creationId xmlns:a16="http://schemas.microsoft.com/office/drawing/2014/main" id="{655854FF-9679-15C8-EE8F-E79FB31F8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2055367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9F2E42-1D1A-75F5-73E0-D948015FD04F}"/>
              </a:ext>
            </a:extLst>
          </p:cNvPr>
          <p:cNvSpPr>
            <a:spLocks noGrp="1"/>
          </p:cNvSpPr>
          <p:nvPr>
            <p:ph type="title"/>
          </p:nvPr>
        </p:nvSpPr>
        <p:spPr>
          <a:xfrm>
            <a:off x="1245072" y="1289765"/>
            <a:ext cx="3651101" cy="4270963"/>
          </a:xfrm>
        </p:spPr>
        <p:txBody>
          <a:bodyPr anchor="ctr">
            <a:normAutofit/>
          </a:bodyPr>
          <a:lstStyle/>
          <a:p>
            <a:pPr algn="ctr"/>
            <a:r>
              <a:rPr lang="en-US" sz="5600">
                <a:solidFill>
                  <a:srgbClr val="FFFFFF"/>
                </a:solidFill>
              </a:rPr>
              <a:t>What is Recovery Capital?</a:t>
            </a:r>
          </a:p>
        </p:txBody>
      </p:sp>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 name="Content Placeholder 2">
            <a:extLst>
              <a:ext uri="{FF2B5EF4-FFF2-40B4-BE49-F238E27FC236}">
                <a16:creationId xmlns:a16="http://schemas.microsoft.com/office/drawing/2014/main" id="{A069FD7E-EFE3-1472-BE05-8EB5B3CE202B}"/>
              </a:ext>
            </a:extLst>
          </p:cNvPr>
          <p:cNvSpPr>
            <a:spLocks noGrp="1"/>
          </p:cNvSpPr>
          <p:nvPr>
            <p:ph idx="1"/>
          </p:nvPr>
        </p:nvSpPr>
        <p:spPr>
          <a:xfrm>
            <a:off x="6297233" y="518400"/>
            <a:ext cx="4771607" cy="5837949"/>
          </a:xfrm>
        </p:spPr>
        <p:txBody>
          <a:bodyPr anchor="ctr">
            <a:normAutofit/>
          </a:bodyPr>
          <a:lstStyle/>
          <a:p>
            <a:pPr eaLnBrk="1" hangingPunct="1">
              <a:buFont typeface="Arial" charset="0"/>
              <a:buNone/>
            </a:pPr>
            <a:r>
              <a:rPr lang="en-GB" sz="2000" b="1">
                <a:solidFill>
                  <a:schemeClr val="tx1">
                    <a:alpha val="80000"/>
                  </a:schemeClr>
                </a:solidFill>
                <a:effectLst>
                  <a:outerShdw blurRad="38100" dist="38100" dir="2700000" algn="tl">
                    <a:srgbClr val="000000">
                      <a:alpha val="43137"/>
                    </a:srgbClr>
                  </a:outerShdw>
                </a:effectLst>
                <a:latin typeface="+mj-lt"/>
              </a:rPr>
              <a:t>Granfield and Cloud (2008) define recovery capital as</a:t>
            </a:r>
          </a:p>
          <a:p>
            <a:pPr marL="457200" lvl="1" indent="0">
              <a:spcBef>
                <a:spcPts val="1200"/>
              </a:spcBef>
              <a:buNone/>
            </a:pPr>
            <a:r>
              <a:rPr lang="en-GB" sz="2000" b="1">
                <a:solidFill>
                  <a:schemeClr val="tx1">
                    <a:alpha val="80000"/>
                  </a:schemeClr>
                </a:solidFill>
              </a:rPr>
              <a:t>“</a:t>
            </a:r>
            <a:r>
              <a:rPr lang="en-GB" sz="2000" b="1" i="1">
                <a:solidFill>
                  <a:schemeClr val="tx1">
                    <a:alpha val="80000"/>
                  </a:schemeClr>
                </a:solidFill>
              </a:rPr>
              <a:t>T</a:t>
            </a:r>
            <a:r>
              <a:rPr lang="en-GB" altLang="ja-JP" sz="2000" b="1" i="1">
                <a:solidFill>
                  <a:schemeClr val="tx1">
                    <a:alpha val="80000"/>
                  </a:schemeClr>
                </a:solidFill>
              </a:rPr>
              <a:t>he breadth and depth of internal and external resources that can be drawn upon to initiate and sustain recovery from AOD [alcohol and other drug] problems.</a:t>
            </a:r>
            <a:r>
              <a:rPr lang="en-GB" sz="2000" b="1" i="1">
                <a:solidFill>
                  <a:schemeClr val="tx1">
                    <a:alpha val="80000"/>
                  </a:schemeClr>
                </a:solidFill>
              </a:rPr>
              <a:t>”</a:t>
            </a:r>
            <a:r>
              <a:rPr lang="en-GB" altLang="ja-JP" sz="2000" b="1">
                <a:solidFill>
                  <a:schemeClr val="tx1">
                    <a:alpha val="80000"/>
                  </a:schemeClr>
                </a:solidFill>
              </a:rPr>
              <a:t> </a:t>
            </a:r>
          </a:p>
          <a:p>
            <a:pPr>
              <a:spcBef>
                <a:spcPts val="1800"/>
              </a:spcBef>
            </a:pPr>
            <a:r>
              <a:rPr lang="en-GB" sz="2000" b="1">
                <a:solidFill>
                  <a:schemeClr val="tx1">
                    <a:alpha val="80000"/>
                  </a:schemeClr>
                </a:solidFill>
                <a:effectLst>
                  <a:outerShdw blurRad="38100" dist="38100" dir="2700000" algn="tl">
                    <a:srgbClr val="000000">
                      <a:alpha val="43137"/>
                    </a:srgbClr>
                  </a:outerShdw>
                </a:effectLst>
                <a:latin typeface="+mj-lt"/>
              </a:rPr>
              <a:t>White and Cloud (2008): </a:t>
            </a:r>
          </a:p>
          <a:p>
            <a:pPr marL="457200" lvl="1" indent="0">
              <a:spcBef>
                <a:spcPts val="1800"/>
              </a:spcBef>
              <a:buNone/>
            </a:pPr>
            <a:r>
              <a:rPr lang="en-GB" sz="2000" b="1" i="1">
                <a:solidFill>
                  <a:schemeClr val="tx1">
                    <a:alpha val="80000"/>
                  </a:schemeClr>
                </a:solidFill>
              </a:rPr>
              <a:t>“Stable recovery best predicted on the basis of recovery assets not pathologies.”</a:t>
            </a:r>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2E11BA4-3613-A78D-AC50-550593A88AB2}"/>
              </a:ext>
            </a:extLst>
          </p:cNvPr>
          <p:cNvPicPr>
            <a:picLocks noChangeAspect="1"/>
          </p:cNvPicPr>
          <p:nvPr/>
        </p:nvPicPr>
        <p:blipFill>
          <a:blip r:embed="rId2"/>
          <a:stretch>
            <a:fillRect/>
          </a:stretch>
        </p:blipFill>
        <p:spPr>
          <a:xfrm>
            <a:off x="9144" y="6052226"/>
            <a:ext cx="2400212" cy="796896"/>
          </a:xfrm>
          <a:prstGeom prst="rect">
            <a:avLst/>
          </a:prstGeom>
        </p:spPr>
      </p:pic>
      <p:pic>
        <p:nvPicPr>
          <p:cNvPr id="6" name="Picture 5" descr="A picture containing graphics, font, graphic design, logo&#10;&#10;Description automatically generated">
            <a:extLst>
              <a:ext uri="{FF2B5EF4-FFF2-40B4-BE49-F238E27FC236}">
                <a16:creationId xmlns:a16="http://schemas.microsoft.com/office/drawing/2014/main" id="{FDE52CEE-F517-45BE-8FFE-2E6A7D31C5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2688495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761787A-E4C2-8939-8180-EF7F3A9A34E4}"/>
              </a:ext>
            </a:extLst>
          </p:cNvPr>
          <p:cNvSpPr>
            <a:spLocks noGrp="1"/>
          </p:cNvSpPr>
          <p:nvPr>
            <p:ph type="title"/>
          </p:nvPr>
        </p:nvSpPr>
        <p:spPr>
          <a:xfrm>
            <a:off x="841248" y="334644"/>
            <a:ext cx="10509504" cy="1076914"/>
          </a:xfrm>
        </p:spPr>
        <p:txBody>
          <a:bodyPr anchor="ctr">
            <a:normAutofit/>
          </a:bodyPr>
          <a:lstStyle/>
          <a:p>
            <a:r>
              <a:rPr lang="en-GB" sz="4000">
                <a:latin typeface="+mj-lt"/>
              </a:rPr>
              <a:t>Best and Laudet (2010)</a:t>
            </a:r>
          </a:p>
        </p:txBody>
      </p:sp>
      <p:sp>
        <p:nvSpPr>
          <p:cNvPr id="19" name="Rectangle 13">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5">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BD259188-476E-A7A9-FA89-A62BD2B6A2A7}"/>
              </a:ext>
            </a:extLst>
          </p:cNvPr>
          <p:cNvGraphicFramePr>
            <a:graphicFrameLocks/>
          </p:cNvGraphicFramePr>
          <p:nvPr>
            <p:extLst>
              <p:ext uri="{D42A27DB-BD31-4B8C-83A1-F6EECF244321}">
                <p14:modId xmlns:p14="http://schemas.microsoft.com/office/powerpoint/2010/main" val="3045787476"/>
              </p:ext>
            </p:extLst>
          </p:nvPr>
        </p:nvGraphicFramePr>
        <p:xfrm>
          <a:off x="838200" y="1737360"/>
          <a:ext cx="10506456" cy="4535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F39A6095-7693-A37C-F3B2-2DACE306D295}"/>
              </a:ext>
            </a:extLst>
          </p:cNvPr>
          <p:cNvPicPr>
            <a:picLocks noChangeAspect="1"/>
          </p:cNvPicPr>
          <p:nvPr/>
        </p:nvPicPr>
        <p:blipFill>
          <a:blip r:embed="rId7"/>
          <a:stretch>
            <a:fillRect/>
          </a:stretch>
        </p:blipFill>
        <p:spPr>
          <a:xfrm>
            <a:off x="0" y="6061104"/>
            <a:ext cx="2400212" cy="796896"/>
          </a:xfrm>
          <a:prstGeom prst="rect">
            <a:avLst/>
          </a:prstGeom>
        </p:spPr>
      </p:pic>
      <p:pic>
        <p:nvPicPr>
          <p:cNvPr id="3" name="Picture 2" descr="A picture containing graphics, font, graphic design, logo&#10;&#10;Description automatically generated">
            <a:extLst>
              <a:ext uri="{FF2B5EF4-FFF2-40B4-BE49-F238E27FC236}">
                <a16:creationId xmlns:a16="http://schemas.microsoft.com/office/drawing/2014/main" id="{556D3C11-F1F1-82B4-44F9-3933481FB9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3045982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F072D8-D5A7-0293-8ABC-F46B8122F844}"/>
              </a:ext>
            </a:extLst>
          </p:cNvPr>
          <p:cNvSpPr>
            <a:spLocks noGrp="1"/>
          </p:cNvSpPr>
          <p:nvPr>
            <p:ph type="title"/>
          </p:nvPr>
        </p:nvSpPr>
        <p:spPr>
          <a:xfrm>
            <a:off x="6871952" y="2145852"/>
            <a:ext cx="4954288" cy="2387600"/>
          </a:xfrm>
        </p:spPr>
        <p:txBody>
          <a:bodyPr vert="horz" lIns="91440" tIns="45720" rIns="91440" bIns="45720" rtlCol="0" anchor="t">
            <a:normAutofit/>
          </a:bodyPr>
          <a:lstStyle/>
          <a:p>
            <a:pPr algn="ctr"/>
            <a:r>
              <a:rPr lang="en-US" sz="5400"/>
              <a:t>REC-CAP SCALES</a:t>
            </a:r>
          </a:p>
        </p:txBody>
      </p:sp>
      <p:sp>
        <p:nvSpPr>
          <p:cNvPr id="26" name="Rectangle 2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B3C7C1A7-DDC3-65F1-CE51-16D450915684}"/>
              </a:ext>
            </a:extLst>
          </p:cNvPr>
          <p:cNvPicPr>
            <a:picLocks noChangeAspect="1"/>
          </p:cNvPicPr>
          <p:nvPr/>
        </p:nvPicPr>
        <p:blipFill rotWithShape="1">
          <a:blip r:embed="rId2"/>
          <a:srcRect r="2" b="10403"/>
          <a:stretch/>
        </p:blipFill>
        <p:spPr>
          <a:xfrm>
            <a:off x="733507" y="666728"/>
            <a:ext cx="5536001" cy="5465791"/>
          </a:xfrm>
          <a:prstGeom prst="rect">
            <a:avLst/>
          </a:prstGeom>
        </p:spPr>
      </p:pic>
      <p:grpSp>
        <p:nvGrpSpPr>
          <p:cNvPr id="30" name="Group 2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31" name="Rectangle 3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DA9171FC-8EF4-1DEE-D081-6AA1313F68CA}"/>
              </a:ext>
            </a:extLst>
          </p:cNvPr>
          <p:cNvPicPr>
            <a:picLocks noChangeAspect="1"/>
          </p:cNvPicPr>
          <p:nvPr/>
        </p:nvPicPr>
        <p:blipFill>
          <a:blip r:embed="rId3"/>
          <a:stretch>
            <a:fillRect/>
          </a:stretch>
        </p:blipFill>
        <p:spPr>
          <a:xfrm>
            <a:off x="0" y="6268480"/>
            <a:ext cx="1678904" cy="557414"/>
          </a:xfrm>
          <a:prstGeom prst="rect">
            <a:avLst/>
          </a:prstGeom>
        </p:spPr>
      </p:pic>
      <p:pic>
        <p:nvPicPr>
          <p:cNvPr id="6" name="Picture 5" descr="A picture containing graphics, font, graphic design, logo&#10;&#10;Description automatically generated">
            <a:extLst>
              <a:ext uri="{FF2B5EF4-FFF2-40B4-BE49-F238E27FC236}">
                <a16:creationId xmlns:a16="http://schemas.microsoft.com/office/drawing/2014/main" id="{809136E3-B249-D2A2-3BA3-70FE0D17CC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3588904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ircular chart with many colored dots&#10;&#10;Description automatically generated">
            <a:extLst>
              <a:ext uri="{FF2B5EF4-FFF2-40B4-BE49-F238E27FC236}">
                <a16:creationId xmlns:a16="http://schemas.microsoft.com/office/drawing/2014/main" id="{7058E87D-823A-6B78-866F-42AFC4FF2A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375" y="0"/>
            <a:ext cx="7715250" cy="6858000"/>
          </a:xfrm>
          <a:prstGeom prst="rect">
            <a:avLst/>
          </a:prstGeom>
        </p:spPr>
      </p:pic>
    </p:spTree>
    <p:extLst>
      <p:ext uri="{BB962C8B-B14F-4D97-AF65-F5344CB8AC3E}">
        <p14:creationId xmlns:p14="http://schemas.microsoft.com/office/powerpoint/2010/main" val="4013755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05BD6F56-87DA-1F9A-642E-ADA568230B67}"/>
              </a:ext>
            </a:extLst>
          </p:cNvPr>
          <p:cNvSpPr>
            <a:spLocks noGrp="1"/>
          </p:cNvSpPr>
          <p:nvPr>
            <p:ph type="title"/>
          </p:nvPr>
        </p:nvSpPr>
        <p:spPr>
          <a:xfrm>
            <a:off x="630936" y="502920"/>
            <a:ext cx="3419856" cy="1463040"/>
          </a:xfrm>
        </p:spPr>
        <p:txBody>
          <a:bodyPr anchor="ctr">
            <a:normAutofit/>
          </a:bodyPr>
          <a:lstStyle/>
          <a:p>
            <a:r>
              <a:rPr lang="en-GB" sz="3000"/>
              <a:t>Mapping retention and changes in recovery capital</a:t>
            </a:r>
          </a:p>
        </p:txBody>
      </p:sp>
      <p:sp>
        <p:nvSpPr>
          <p:cNvPr id="14"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5E253B4-6A08-EF7A-B643-38AF0D3E164E}"/>
              </a:ext>
            </a:extLst>
          </p:cNvPr>
          <p:cNvPicPr>
            <a:picLocks noChangeAspect="1"/>
          </p:cNvPicPr>
          <p:nvPr/>
        </p:nvPicPr>
        <p:blipFill>
          <a:blip r:embed="rId2"/>
          <a:stretch>
            <a:fillRect/>
          </a:stretch>
        </p:blipFill>
        <p:spPr>
          <a:xfrm>
            <a:off x="1486007" y="2290936"/>
            <a:ext cx="9207794" cy="3959352"/>
          </a:xfrm>
          <a:prstGeom prst="rect">
            <a:avLst/>
          </a:prstGeom>
        </p:spPr>
      </p:pic>
      <p:pic>
        <p:nvPicPr>
          <p:cNvPr id="6" name="Picture 5">
            <a:extLst>
              <a:ext uri="{FF2B5EF4-FFF2-40B4-BE49-F238E27FC236}">
                <a16:creationId xmlns:a16="http://schemas.microsoft.com/office/drawing/2014/main" id="{9FDBE8AB-6FCB-9FC2-2021-3968A5D22AE7}"/>
              </a:ext>
            </a:extLst>
          </p:cNvPr>
          <p:cNvPicPr>
            <a:picLocks noChangeAspect="1"/>
          </p:cNvPicPr>
          <p:nvPr/>
        </p:nvPicPr>
        <p:blipFill>
          <a:blip r:embed="rId3"/>
          <a:stretch>
            <a:fillRect/>
          </a:stretch>
        </p:blipFill>
        <p:spPr>
          <a:xfrm>
            <a:off x="0" y="6230538"/>
            <a:ext cx="1801179" cy="598011"/>
          </a:xfrm>
          <a:prstGeom prst="rect">
            <a:avLst/>
          </a:prstGeom>
        </p:spPr>
      </p:pic>
    </p:spTree>
    <p:extLst>
      <p:ext uri="{BB962C8B-B14F-4D97-AF65-F5344CB8AC3E}">
        <p14:creationId xmlns:p14="http://schemas.microsoft.com/office/powerpoint/2010/main" val="3877030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itle 1">
            <a:extLst>
              <a:ext uri="{FF2B5EF4-FFF2-40B4-BE49-F238E27FC236}">
                <a16:creationId xmlns:a16="http://schemas.microsoft.com/office/drawing/2014/main" id="{48E7AD21-B4B2-97AE-981A-1C7661D15198}"/>
              </a:ext>
            </a:extLst>
          </p:cNvPr>
          <p:cNvSpPr>
            <a:spLocks noGrp="1"/>
          </p:cNvSpPr>
          <p:nvPr>
            <p:ph type="title"/>
          </p:nvPr>
        </p:nvSpPr>
        <p:spPr>
          <a:xfrm>
            <a:off x="1188069" y="381935"/>
            <a:ext cx="4008583" cy="5974414"/>
          </a:xfrm>
        </p:spPr>
        <p:txBody>
          <a:bodyPr anchor="ctr">
            <a:normAutofit/>
          </a:bodyPr>
          <a:lstStyle/>
          <a:p>
            <a:r>
              <a:rPr lang="en-GB" sz="6200">
                <a:solidFill>
                  <a:srgbClr val="FFFFFF"/>
                </a:solidFill>
              </a:rPr>
              <a:t>Virginia Association of Recovery Residences (Best et al, 2023)</a:t>
            </a:r>
          </a:p>
        </p:txBody>
      </p:sp>
      <p:grpSp>
        <p:nvGrpSpPr>
          <p:cNvPr id="14" name="Group 13">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5" name="Subtitle 2">
            <a:extLst>
              <a:ext uri="{FF2B5EF4-FFF2-40B4-BE49-F238E27FC236}">
                <a16:creationId xmlns:a16="http://schemas.microsoft.com/office/drawing/2014/main" id="{8205DFC8-4B16-F81D-3A0C-73BB38637A6A}"/>
              </a:ext>
            </a:extLst>
          </p:cNvPr>
          <p:cNvSpPr>
            <a:spLocks noGrp="1"/>
          </p:cNvSpPr>
          <p:nvPr>
            <p:ph idx="1"/>
          </p:nvPr>
        </p:nvSpPr>
        <p:spPr>
          <a:xfrm>
            <a:off x="6297233" y="518400"/>
            <a:ext cx="4771607" cy="5837949"/>
          </a:xfrm>
        </p:spPr>
        <p:txBody>
          <a:bodyPr anchor="ctr">
            <a:normAutofit/>
          </a:bodyPr>
          <a:lstStyle/>
          <a:p>
            <a:r>
              <a:rPr lang="en-GB" sz="2000">
                <a:solidFill>
                  <a:schemeClr val="tx1">
                    <a:alpha val="80000"/>
                  </a:schemeClr>
                </a:solidFill>
              </a:rPr>
              <a:t>Key political implications around younger, non-white clients and women less likely to be retained</a:t>
            </a:r>
          </a:p>
          <a:p>
            <a:r>
              <a:rPr lang="en-GB" sz="2000">
                <a:solidFill>
                  <a:schemeClr val="tx1">
                    <a:alpha val="80000"/>
                  </a:schemeClr>
                </a:solidFill>
              </a:rPr>
              <a:t>For those retained, positive change associated with:</a:t>
            </a:r>
          </a:p>
          <a:p>
            <a:pPr marL="457200" indent="-457200">
              <a:buFontTx/>
              <a:buChar char="-"/>
            </a:pPr>
            <a:r>
              <a:rPr lang="en-GB" sz="2000">
                <a:solidFill>
                  <a:schemeClr val="tx1">
                    <a:alpha val="80000"/>
                  </a:schemeClr>
                </a:solidFill>
              </a:rPr>
              <a:t>Employment</a:t>
            </a:r>
          </a:p>
          <a:p>
            <a:pPr marL="457200" indent="-457200">
              <a:buFontTx/>
              <a:buChar char="-"/>
            </a:pPr>
            <a:r>
              <a:rPr lang="en-GB" sz="2000">
                <a:solidFill>
                  <a:schemeClr val="tx1">
                    <a:alpha val="80000"/>
                  </a:schemeClr>
                </a:solidFill>
              </a:rPr>
              <a:t>Greater recovery community involvement </a:t>
            </a:r>
          </a:p>
          <a:p>
            <a:pPr marL="457200" indent="-457200">
              <a:buFontTx/>
              <a:buChar char="-"/>
            </a:pPr>
            <a:r>
              <a:rPr lang="en-GB" sz="2000">
                <a:solidFill>
                  <a:schemeClr val="tx1">
                    <a:alpha val="80000"/>
                  </a:schemeClr>
                </a:solidFill>
              </a:rPr>
              <a:t>Less housing instability </a:t>
            </a:r>
          </a:p>
          <a:p>
            <a:pPr marL="457200" indent="-457200">
              <a:buFontTx/>
              <a:buChar char="-"/>
            </a:pPr>
            <a:r>
              <a:rPr lang="en-GB" sz="2000">
                <a:solidFill>
                  <a:schemeClr val="tx1">
                    <a:alpha val="80000"/>
                  </a:schemeClr>
                </a:solidFill>
              </a:rPr>
              <a:t>Better social support </a:t>
            </a:r>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71830B7-1B1E-B53D-3A52-88599A17E2D7}"/>
              </a:ext>
            </a:extLst>
          </p:cNvPr>
          <p:cNvPicPr>
            <a:picLocks noChangeAspect="1"/>
          </p:cNvPicPr>
          <p:nvPr/>
        </p:nvPicPr>
        <p:blipFill>
          <a:blip r:embed="rId2"/>
          <a:stretch>
            <a:fillRect/>
          </a:stretch>
        </p:blipFill>
        <p:spPr>
          <a:xfrm>
            <a:off x="0" y="6159328"/>
            <a:ext cx="2077625" cy="689794"/>
          </a:xfrm>
          <a:prstGeom prst="rect">
            <a:avLst/>
          </a:prstGeom>
        </p:spPr>
      </p:pic>
      <p:pic>
        <p:nvPicPr>
          <p:cNvPr id="7" name="Picture 6" descr="A picture containing graphics, font, graphic design, logo&#10;&#10;Description automatically generated">
            <a:extLst>
              <a:ext uri="{FF2B5EF4-FFF2-40B4-BE49-F238E27FC236}">
                <a16:creationId xmlns:a16="http://schemas.microsoft.com/office/drawing/2014/main" id="{5B522BF3-6225-D792-E1D0-36B77F2BA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1495354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78194-FE01-A16B-BA6A-F8AC0487EF8F}"/>
              </a:ext>
            </a:extLst>
          </p:cNvPr>
          <p:cNvSpPr>
            <a:spLocks noGrp="1"/>
          </p:cNvSpPr>
          <p:nvPr>
            <p:ph type="title"/>
          </p:nvPr>
        </p:nvSpPr>
        <p:spPr>
          <a:xfrm>
            <a:off x="839788" y="457200"/>
            <a:ext cx="3932237" cy="2575112"/>
          </a:xfrm>
        </p:spPr>
        <p:txBody>
          <a:bodyPr>
            <a:normAutofit fontScale="90000"/>
          </a:bodyPr>
          <a:lstStyle/>
          <a:p>
            <a:r>
              <a:rPr lang="en-GB" b="1" dirty="0"/>
              <a:t>Best et al (in press) – “Bridging the gap: Building and sustaining recovery capital in the transition from prison to recovery residences </a:t>
            </a:r>
          </a:p>
        </p:txBody>
      </p:sp>
      <p:sp>
        <p:nvSpPr>
          <p:cNvPr id="3" name="Content Placeholder 2">
            <a:extLst>
              <a:ext uri="{FF2B5EF4-FFF2-40B4-BE49-F238E27FC236}">
                <a16:creationId xmlns:a16="http://schemas.microsoft.com/office/drawing/2014/main" id="{241BA1DA-0222-073E-CDD1-C8935793FC6A}"/>
              </a:ext>
            </a:extLst>
          </p:cNvPr>
          <p:cNvSpPr>
            <a:spLocks noGrp="1"/>
          </p:cNvSpPr>
          <p:nvPr>
            <p:ph idx="1"/>
          </p:nvPr>
        </p:nvSpPr>
        <p:spPr/>
        <p:txBody>
          <a:bodyPr/>
          <a:lstStyle/>
          <a:p>
            <a:r>
              <a:rPr lang="en-GB" dirty="0"/>
              <a:t>Based on the HARP Therapeutic Community Model at Chesterfield County Jail</a:t>
            </a:r>
          </a:p>
          <a:p>
            <a:r>
              <a:rPr lang="en-GB" dirty="0"/>
              <a:t>Clear evidence of recovery capital building in jail</a:t>
            </a:r>
          </a:p>
          <a:p>
            <a:r>
              <a:rPr lang="en-GB" dirty="0"/>
              <a:t>But this continued to recovery residences and clear evidence of continuing and linear evidence of growth</a:t>
            </a:r>
          </a:p>
        </p:txBody>
      </p:sp>
      <p:sp>
        <p:nvSpPr>
          <p:cNvPr id="8" name="Text Placeholder 7">
            <a:extLst>
              <a:ext uri="{FF2B5EF4-FFF2-40B4-BE49-F238E27FC236}">
                <a16:creationId xmlns:a16="http://schemas.microsoft.com/office/drawing/2014/main" id="{A7193537-39C2-FDBD-0A36-2A9F25C4D359}"/>
              </a:ext>
            </a:extLst>
          </p:cNvPr>
          <p:cNvSpPr>
            <a:spLocks noGrp="1"/>
          </p:cNvSpPr>
          <p:nvPr>
            <p:ph type="body" sz="half" idx="2"/>
          </p:nvPr>
        </p:nvSpPr>
        <p:spPr>
          <a:xfrm>
            <a:off x="839788" y="3032312"/>
            <a:ext cx="3932237" cy="953059"/>
          </a:xfrm>
        </p:spPr>
        <p:txBody>
          <a:bodyPr>
            <a:normAutofit/>
          </a:bodyPr>
          <a:lstStyle/>
          <a:p>
            <a:r>
              <a:rPr lang="en-GB" sz="2400" i="1" dirty="0"/>
              <a:t>Journal of Offender Rehabilitation</a:t>
            </a:r>
          </a:p>
        </p:txBody>
      </p:sp>
      <p:pic>
        <p:nvPicPr>
          <p:cNvPr id="1029" name="Picture 5" descr="Cover image for Journal of Offender Rehabilitation">
            <a:extLst>
              <a:ext uri="{FF2B5EF4-FFF2-40B4-BE49-F238E27FC236}">
                <a16:creationId xmlns:a16="http://schemas.microsoft.com/office/drawing/2014/main" id="{7D6D4156-D405-B5EF-EADF-BEEC17132E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038" y="3896284"/>
            <a:ext cx="2567735" cy="266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675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580FD-6729-EF17-C7A2-8AE152B1B4F5}"/>
              </a:ext>
            </a:extLst>
          </p:cNvPr>
          <p:cNvSpPr>
            <a:spLocks noGrp="1"/>
          </p:cNvSpPr>
          <p:nvPr>
            <p:ph type="title"/>
          </p:nvPr>
        </p:nvSpPr>
        <p:spPr/>
        <p:txBody>
          <a:bodyPr/>
          <a:lstStyle/>
          <a:p>
            <a:r>
              <a:rPr lang="en-GB" dirty="0"/>
              <a:t>Overall Recovery Capital Score (ORCS)</a:t>
            </a:r>
          </a:p>
        </p:txBody>
      </p:sp>
      <p:sp>
        <p:nvSpPr>
          <p:cNvPr id="4" name="Text Placeholder 3">
            <a:extLst>
              <a:ext uri="{FF2B5EF4-FFF2-40B4-BE49-F238E27FC236}">
                <a16:creationId xmlns:a16="http://schemas.microsoft.com/office/drawing/2014/main" id="{C177EA25-AA71-3FE0-E807-D39AB010695E}"/>
              </a:ext>
            </a:extLst>
          </p:cNvPr>
          <p:cNvSpPr>
            <a:spLocks noGrp="1"/>
          </p:cNvSpPr>
          <p:nvPr>
            <p:ph type="body" sz="half" idx="2"/>
          </p:nvPr>
        </p:nvSpPr>
        <p:spPr/>
        <p:txBody>
          <a:bodyPr/>
          <a:lstStyle/>
          <a:p>
            <a:endParaRPr lang="en-GB" dirty="0"/>
          </a:p>
          <a:p>
            <a:endParaRPr lang="en-GB" dirty="0"/>
          </a:p>
        </p:txBody>
      </p:sp>
      <p:sp>
        <p:nvSpPr>
          <p:cNvPr id="7" name="TextBox 6">
            <a:extLst>
              <a:ext uri="{FF2B5EF4-FFF2-40B4-BE49-F238E27FC236}">
                <a16:creationId xmlns:a16="http://schemas.microsoft.com/office/drawing/2014/main" id="{A6F63F67-083F-0612-DD6B-7AB259B816CA}"/>
              </a:ext>
            </a:extLst>
          </p:cNvPr>
          <p:cNvSpPr txBox="1"/>
          <p:nvPr/>
        </p:nvSpPr>
        <p:spPr>
          <a:xfrm>
            <a:off x="714375" y="2120710"/>
            <a:ext cx="3932237" cy="2862322"/>
          </a:xfrm>
          <a:prstGeom prst="rect">
            <a:avLst/>
          </a:prstGeom>
          <a:noFill/>
        </p:spPr>
        <p:txBody>
          <a:bodyPr wrap="square" rtlCol="0">
            <a:spAutoFit/>
          </a:bodyPr>
          <a:lstStyle/>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ORCS = recovery strengths minus recovery barriers.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ORCS increased over time.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Males tend to report higher mean ORCS over time, compared to females. </a:t>
            </a:r>
          </a:p>
          <a:p>
            <a:pPr marL="285750" indent="-285750">
              <a:buFont typeface="Arial" panose="020B0604020202020204" pitchFamily="34" charset="0"/>
              <a:buChar char="•"/>
            </a:pPr>
            <a:endParaRPr lang="en-GB" dirty="0"/>
          </a:p>
        </p:txBody>
      </p:sp>
      <p:graphicFrame>
        <p:nvGraphicFramePr>
          <p:cNvPr id="9" name="Chart 8">
            <a:extLst>
              <a:ext uri="{FF2B5EF4-FFF2-40B4-BE49-F238E27FC236}">
                <a16:creationId xmlns:a16="http://schemas.microsoft.com/office/drawing/2014/main" id="{CFD95328-C4A3-5327-71F7-73A6D9CB4557}"/>
              </a:ext>
            </a:extLst>
          </p:cNvPr>
          <p:cNvGraphicFramePr>
            <a:graphicFrameLocks/>
          </p:cNvGraphicFramePr>
          <p:nvPr>
            <p:extLst>
              <p:ext uri="{D42A27DB-BD31-4B8C-83A1-F6EECF244321}">
                <p14:modId xmlns:p14="http://schemas.microsoft.com/office/powerpoint/2010/main" val="1152702915"/>
              </p:ext>
            </p:extLst>
          </p:nvPr>
        </p:nvGraphicFramePr>
        <p:xfrm>
          <a:off x="4552123" y="989012"/>
          <a:ext cx="7452540" cy="49489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3545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39ECA-71D6-2829-ECD9-167E94A0EF11}"/>
              </a:ext>
            </a:extLst>
          </p:cNvPr>
          <p:cNvSpPr>
            <a:spLocks noGrp="1"/>
          </p:cNvSpPr>
          <p:nvPr>
            <p:ph type="title"/>
          </p:nvPr>
        </p:nvSpPr>
        <p:spPr/>
        <p:txBody>
          <a:bodyPr/>
          <a:lstStyle/>
          <a:p>
            <a:r>
              <a:rPr lang="en-GB" dirty="0"/>
              <a:t>Pilot vulnerability score </a:t>
            </a:r>
          </a:p>
        </p:txBody>
      </p:sp>
      <p:sp>
        <p:nvSpPr>
          <p:cNvPr id="4" name="Text Placeholder 3">
            <a:extLst>
              <a:ext uri="{FF2B5EF4-FFF2-40B4-BE49-F238E27FC236}">
                <a16:creationId xmlns:a16="http://schemas.microsoft.com/office/drawing/2014/main" id="{A475EE99-39E3-EAE9-3C8E-A48038F0948A}"/>
              </a:ext>
            </a:extLst>
          </p:cNvPr>
          <p:cNvSpPr>
            <a:spLocks noGrp="1"/>
          </p:cNvSpPr>
          <p:nvPr>
            <p:ph type="body" sz="half" idx="2"/>
          </p:nvPr>
        </p:nvSpPr>
        <p:spPr>
          <a:xfrm>
            <a:off x="839788" y="2057400"/>
            <a:ext cx="4308682" cy="3811588"/>
          </a:xfrm>
        </p:spPr>
        <p:txBody>
          <a:bodyPr>
            <a:noAutofit/>
          </a:bodyPr>
          <a:lstStyle/>
          <a:p>
            <a:pPr marL="285750" indent="-285750">
              <a:buFont typeface="Arial" panose="020B0604020202020204" pitchFamily="34" charset="0"/>
              <a:buChar char="•"/>
            </a:pPr>
            <a:r>
              <a:rPr lang="en-GB" dirty="0"/>
              <a:t>A pilot vulnerability score was created based on Cloud &amp; </a:t>
            </a:r>
            <a:r>
              <a:rPr lang="en-GB" dirty="0" err="1"/>
              <a:t>Granfield’s</a:t>
            </a:r>
            <a:r>
              <a:rPr lang="en-GB" dirty="0"/>
              <a:t> (2008) conceptualisation of four factors that may impose challenges to recovery:</a:t>
            </a:r>
          </a:p>
          <a:p>
            <a:r>
              <a:rPr lang="en-GB" dirty="0"/>
              <a:t>- Having mental health difficulties</a:t>
            </a:r>
          </a:p>
          <a:p>
            <a:r>
              <a:rPr lang="en-GB" dirty="0"/>
              <a:t>- Experience of incarceration</a:t>
            </a:r>
          </a:p>
          <a:p>
            <a:r>
              <a:rPr lang="en-GB" dirty="0"/>
              <a:t>- Female gender </a:t>
            </a:r>
          </a:p>
          <a:p>
            <a:r>
              <a:rPr lang="en-GB" dirty="0"/>
              <a:t>- Being older </a:t>
            </a:r>
          </a:p>
          <a:p>
            <a:endParaRPr lang="en-GB" dirty="0"/>
          </a:p>
          <a:p>
            <a:pPr marL="285750" indent="-285750">
              <a:buFont typeface="Arial" panose="020B0604020202020204" pitchFamily="34" charset="0"/>
              <a:buChar char="•"/>
            </a:pPr>
            <a:r>
              <a:rPr lang="en-GB" dirty="0"/>
              <a:t>The pilot score could range from 0 to 4 vulnerabilities.</a:t>
            </a:r>
          </a:p>
          <a:p>
            <a:pPr marL="285750" indent="-285750">
              <a:buFont typeface="Arial" panose="020B0604020202020204" pitchFamily="34" charset="0"/>
              <a:buChar char="•"/>
            </a:pPr>
            <a:r>
              <a:rPr lang="en-GB" dirty="0"/>
              <a:t>Individuals with more vulnerabilities reported less recovery capital.</a:t>
            </a:r>
          </a:p>
        </p:txBody>
      </p:sp>
      <p:graphicFrame>
        <p:nvGraphicFramePr>
          <p:cNvPr id="5" name="Chart 4">
            <a:extLst>
              <a:ext uri="{FF2B5EF4-FFF2-40B4-BE49-F238E27FC236}">
                <a16:creationId xmlns:a16="http://schemas.microsoft.com/office/drawing/2014/main" id="{EB89FED8-8918-E2BC-A93F-B99317E85964}"/>
              </a:ext>
            </a:extLst>
          </p:cNvPr>
          <p:cNvGraphicFramePr>
            <a:graphicFrameLocks/>
          </p:cNvGraphicFramePr>
          <p:nvPr>
            <p:extLst>
              <p:ext uri="{D42A27DB-BD31-4B8C-83A1-F6EECF244321}">
                <p14:modId xmlns:p14="http://schemas.microsoft.com/office/powerpoint/2010/main" val="3719466318"/>
              </p:ext>
            </p:extLst>
          </p:nvPr>
        </p:nvGraphicFramePr>
        <p:xfrm>
          <a:off x="5411561" y="802277"/>
          <a:ext cx="5940651" cy="49619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98822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0CB313F-1CFE-14CC-10EF-9C598A627B76}"/>
              </a:ext>
            </a:extLst>
          </p:cNvPr>
          <p:cNvSpPr>
            <a:spLocks noGrp="1"/>
          </p:cNvSpPr>
          <p:nvPr>
            <p:ph type="pic" sz="quarter" idx="13"/>
          </p:nvPr>
        </p:nvSpPr>
        <p:spPr>
          <a:solidFill>
            <a:schemeClr val="tx2"/>
          </a:solidFill>
        </p:spPr>
        <p:txBody>
          <a:bodyPr/>
          <a:lstStyle/>
          <a:p>
            <a:endParaRPr lang="en-US" dirty="0"/>
          </a:p>
        </p:txBody>
      </p:sp>
      <p:sp>
        <p:nvSpPr>
          <p:cNvPr id="3" name="Title 2">
            <a:extLst>
              <a:ext uri="{FF2B5EF4-FFF2-40B4-BE49-F238E27FC236}">
                <a16:creationId xmlns:a16="http://schemas.microsoft.com/office/drawing/2014/main" id="{9CF3C7CB-9582-4CD8-BA35-92D7BC5B3192}"/>
              </a:ext>
            </a:extLst>
          </p:cNvPr>
          <p:cNvSpPr>
            <a:spLocks noGrp="1"/>
          </p:cNvSpPr>
          <p:nvPr>
            <p:ph type="title"/>
          </p:nvPr>
        </p:nvSpPr>
        <p:spPr>
          <a:xfrm>
            <a:off x="1359073" y="768923"/>
            <a:ext cx="11174819" cy="903767"/>
          </a:xfrm>
        </p:spPr>
        <p:txBody>
          <a:bodyPr/>
          <a:lstStyle/>
          <a:p>
            <a:r>
              <a:rPr lang="en-US" dirty="0"/>
              <a:t>Pilot testing the care planning manual</a:t>
            </a:r>
          </a:p>
        </p:txBody>
      </p:sp>
      <p:sp>
        <p:nvSpPr>
          <p:cNvPr id="4" name="Text Placeholder 3">
            <a:extLst>
              <a:ext uri="{FF2B5EF4-FFF2-40B4-BE49-F238E27FC236}">
                <a16:creationId xmlns:a16="http://schemas.microsoft.com/office/drawing/2014/main" id="{84E03D57-0D03-EDE5-EB42-E189B3E04CC1}"/>
              </a:ext>
            </a:extLst>
          </p:cNvPr>
          <p:cNvSpPr>
            <a:spLocks noGrp="1"/>
          </p:cNvSpPr>
          <p:nvPr>
            <p:ph type="body" sz="quarter" idx="14"/>
          </p:nvPr>
        </p:nvSpPr>
        <p:spPr>
          <a:xfrm>
            <a:off x="1450848" y="2052389"/>
            <a:ext cx="9334062" cy="4197096"/>
          </a:xfrm>
        </p:spPr>
        <p:txBody>
          <a:bodyPr/>
          <a:lstStyle/>
          <a:p>
            <a:pPr marL="285750" indent="-285750">
              <a:buFont typeface="Arial" panose="020B0604020202020204" pitchFamily="34" charset="0"/>
              <a:buChar char="•"/>
            </a:pPr>
            <a:r>
              <a:rPr lang="en-US" sz="2800" dirty="0"/>
              <a:t>Manual outlining how to use the REC-CAP scores to create a care plan based on node-link mapping</a:t>
            </a:r>
          </a:p>
          <a:p>
            <a:pPr marL="285750" indent="-285750">
              <a:buFont typeface="Arial" panose="020B0604020202020204" pitchFamily="34" charset="0"/>
              <a:buChar char="•"/>
            </a:pPr>
            <a:r>
              <a:rPr lang="en-US" sz="2800" dirty="0"/>
              <a:t>Three maps for care plans </a:t>
            </a:r>
          </a:p>
          <a:p>
            <a:pPr marL="285750" indent="-285750">
              <a:buFont typeface="Arial" panose="020B0604020202020204" pitchFamily="34" charset="0"/>
              <a:buChar char="•"/>
            </a:pPr>
            <a:r>
              <a:rPr lang="en-US" sz="2800" dirty="0"/>
              <a:t>+ Building on your success</a:t>
            </a:r>
          </a:p>
          <a:p>
            <a:pPr marL="285750" indent="-285750">
              <a:buFont typeface="Arial" panose="020B0604020202020204" pitchFamily="34" charset="0"/>
              <a:buChar char="•"/>
            </a:pPr>
            <a:r>
              <a:rPr lang="en-US" sz="2800" dirty="0"/>
              <a:t>Hitting a brick wall</a:t>
            </a:r>
          </a:p>
          <a:p>
            <a:pPr marL="285750" indent="-285750">
              <a:buFont typeface="Arial" panose="020B0604020202020204" pitchFamily="34" charset="0"/>
              <a:buChar char="•"/>
            </a:pPr>
            <a:r>
              <a:rPr lang="en-US" sz="2800" dirty="0"/>
              <a:t>To be piloted in four sites – two in the UK and two in the US</a:t>
            </a:r>
          </a:p>
          <a:p>
            <a:endParaRPr lang="en-US" dirty="0"/>
          </a:p>
          <a:p>
            <a:endParaRPr lang="en-US" dirty="0"/>
          </a:p>
        </p:txBody>
      </p:sp>
      <p:pic>
        <p:nvPicPr>
          <p:cNvPr id="8" name="Picture 7">
            <a:extLst>
              <a:ext uri="{FF2B5EF4-FFF2-40B4-BE49-F238E27FC236}">
                <a16:creationId xmlns:a16="http://schemas.microsoft.com/office/drawing/2014/main" id="{05E98691-75E4-00EC-5295-7D6BC637FAC8}"/>
              </a:ext>
            </a:extLst>
          </p:cNvPr>
          <p:cNvPicPr>
            <a:picLocks noChangeAspect="1"/>
          </p:cNvPicPr>
          <p:nvPr/>
        </p:nvPicPr>
        <p:blipFill>
          <a:blip r:embed="rId3"/>
          <a:stretch>
            <a:fillRect/>
          </a:stretch>
        </p:blipFill>
        <p:spPr>
          <a:xfrm>
            <a:off x="1564239" y="5671013"/>
            <a:ext cx="2262347" cy="788708"/>
          </a:xfrm>
          <a:prstGeom prst="rect">
            <a:avLst/>
          </a:prstGeom>
        </p:spPr>
      </p:pic>
      <p:pic>
        <p:nvPicPr>
          <p:cNvPr id="10" name="Picture 9">
            <a:extLst>
              <a:ext uri="{FF2B5EF4-FFF2-40B4-BE49-F238E27FC236}">
                <a16:creationId xmlns:a16="http://schemas.microsoft.com/office/drawing/2014/main" id="{A92ADFBC-421B-D743-1BB9-5CF33C150376}"/>
              </a:ext>
            </a:extLst>
          </p:cNvPr>
          <p:cNvPicPr>
            <a:picLocks noChangeAspect="1"/>
          </p:cNvPicPr>
          <p:nvPr/>
        </p:nvPicPr>
        <p:blipFill>
          <a:blip r:embed="rId4"/>
          <a:stretch>
            <a:fillRect/>
          </a:stretch>
        </p:blipFill>
        <p:spPr>
          <a:xfrm>
            <a:off x="4323846" y="5839536"/>
            <a:ext cx="1270000" cy="685800"/>
          </a:xfrm>
          <a:prstGeom prst="rect">
            <a:avLst/>
          </a:prstGeom>
        </p:spPr>
      </p:pic>
      <p:pic>
        <p:nvPicPr>
          <p:cNvPr id="12" name="Picture 11">
            <a:extLst>
              <a:ext uri="{FF2B5EF4-FFF2-40B4-BE49-F238E27FC236}">
                <a16:creationId xmlns:a16="http://schemas.microsoft.com/office/drawing/2014/main" id="{963F5D30-41C3-6D06-316F-5AEBCF92FFB6}"/>
              </a:ext>
            </a:extLst>
          </p:cNvPr>
          <p:cNvPicPr>
            <a:picLocks noChangeAspect="1"/>
          </p:cNvPicPr>
          <p:nvPr/>
        </p:nvPicPr>
        <p:blipFill rotWithShape="1">
          <a:blip r:embed="rId5"/>
          <a:srcRect l="27532" t="-35" r="27342" b="8585"/>
          <a:stretch/>
        </p:blipFill>
        <p:spPr>
          <a:xfrm>
            <a:off x="9097453" y="5055254"/>
            <a:ext cx="1530862" cy="1551223"/>
          </a:xfrm>
          <a:prstGeom prst="rect">
            <a:avLst/>
          </a:prstGeom>
        </p:spPr>
      </p:pic>
      <p:pic>
        <p:nvPicPr>
          <p:cNvPr id="13" name="Picture 12">
            <a:extLst>
              <a:ext uri="{FF2B5EF4-FFF2-40B4-BE49-F238E27FC236}">
                <a16:creationId xmlns:a16="http://schemas.microsoft.com/office/drawing/2014/main" id="{5D0CDE74-A109-D652-EA63-18592F359558}"/>
              </a:ext>
            </a:extLst>
          </p:cNvPr>
          <p:cNvPicPr>
            <a:picLocks noChangeAspect="1"/>
          </p:cNvPicPr>
          <p:nvPr/>
        </p:nvPicPr>
        <p:blipFill>
          <a:blip r:embed="rId6"/>
          <a:stretch>
            <a:fillRect/>
          </a:stretch>
        </p:blipFill>
        <p:spPr>
          <a:xfrm>
            <a:off x="6091106" y="5694723"/>
            <a:ext cx="2492317" cy="788708"/>
          </a:xfrm>
          <a:prstGeom prst="rect">
            <a:avLst/>
          </a:prstGeom>
        </p:spPr>
      </p:pic>
    </p:spTree>
    <p:extLst>
      <p:ext uri="{BB962C8B-B14F-4D97-AF65-F5344CB8AC3E}">
        <p14:creationId xmlns:p14="http://schemas.microsoft.com/office/powerpoint/2010/main" val="30780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A993149-D3DF-E812-E5BB-8362D8D251A7}"/>
              </a:ext>
            </a:extLst>
          </p:cNvPr>
          <p:cNvSpPr>
            <a:spLocks noGrp="1"/>
          </p:cNvSpPr>
          <p:nvPr>
            <p:ph type="title"/>
          </p:nvPr>
        </p:nvSpPr>
        <p:spPr>
          <a:xfrm>
            <a:off x="131279" y="988122"/>
            <a:ext cx="5209955" cy="1600200"/>
          </a:xfrm>
        </p:spPr>
        <p:txBody>
          <a:bodyPr>
            <a:normAutofit/>
          </a:bodyPr>
          <a:lstStyle/>
          <a:p>
            <a:pPr algn="ctr">
              <a:spcBef>
                <a:spcPts val="0"/>
              </a:spcBef>
            </a:pPr>
            <a:r>
              <a:rPr lang="en-GB" b="1" dirty="0">
                <a:ln w="0"/>
                <a:solidFill>
                  <a:schemeClr val="accent2"/>
                </a:solidFill>
                <a:effectLst>
                  <a:outerShdw blurRad="38100" dist="19050" dir="2700000" algn="tl" rotWithShape="0">
                    <a:schemeClr val="dk1">
                      <a:alpha val="40000"/>
                    </a:schemeClr>
                  </a:outerShdw>
                </a:effectLst>
              </a:rPr>
              <a:t>Who needs community engagement?</a:t>
            </a:r>
            <a:endParaRPr lang="en-US" b="1" dirty="0">
              <a:ln w="0"/>
              <a:solidFill>
                <a:schemeClr val="accent2"/>
              </a:solidFill>
              <a:effectLst>
                <a:outerShdw blurRad="38100" dist="19050" dir="2700000" algn="tl" rotWithShape="0">
                  <a:schemeClr val="dk1">
                    <a:alpha val="40000"/>
                  </a:schemeClr>
                </a:outerShdw>
              </a:effectLst>
            </a:endParaRPr>
          </a:p>
        </p:txBody>
      </p:sp>
      <p:sp>
        <p:nvSpPr>
          <p:cNvPr id="13" name="Rectangle: Rounded Corners 4">
            <a:extLst>
              <a:ext uri="{FF2B5EF4-FFF2-40B4-BE49-F238E27FC236}">
                <a16:creationId xmlns:a16="http://schemas.microsoft.com/office/drawing/2014/main" id="{1220EA87-1DB9-9544-EF11-840F29785652}"/>
              </a:ext>
            </a:extLst>
          </p:cNvPr>
          <p:cNvSpPr txBox="1"/>
          <p:nvPr/>
        </p:nvSpPr>
        <p:spPr>
          <a:xfrm>
            <a:off x="262558" y="2014861"/>
            <a:ext cx="5562368" cy="3604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457200" lvl="0" indent="-457200" defTabSz="1244600">
              <a:lnSpc>
                <a:spcPct val="90000"/>
              </a:lnSpc>
              <a:spcBef>
                <a:spcPct val="0"/>
              </a:spcBef>
              <a:spcAft>
                <a:spcPct val="35000"/>
              </a:spcAft>
              <a:buFont typeface="Arial" panose="020B0604020202020204" pitchFamily="34" charset="0"/>
              <a:buChar char="•"/>
            </a:pPr>
            <a:r>
              <a:rPr lang="en-GB" sz="2800" kern="1200" dirty="0">
                <a:solidFill>
                  <a:schemeClr val="accent2"/>
                </a:solidFill>
              </a:rPr>
              <a:t>Those who are socially isolated and excluded</a:t>
            </a:r>
          </a:p>
          <a:p>
            <a:pPr marL="457200" lvl="0" indent="-457200" defTabSz="1244600">
              <a:lnSpc>
                <a:spcPct val="90000"/>
              </a:lnSpc>
              <a:spcBef>
                <a:spcPct val="0"/>
              </a:spcBef>
              <a:spcAft>
                <a:spcPct val="35000"/>
              </a:spcAft>
              <a:buFont typeface="Arial" panose="020B0604020202020204" pitchFamily="34" charset="0"/>
              <a:buChar char="•"/>
            </a:pPr>
            <a:r>
              <a:rPr lang="en-GB" sz="2800" dirty="0">
                <a:solidFill>
                  <a:schemeClr val="accent2"/>
                </a:solidFill>
              </a:rPr>
              <a:t>Those whose networks are harmful to their recovery </a:t>
            </a:r>
            <a:endParaRPr lang="en-US" sz="2800" kern="1200" dirty="0">
              <a:solidFill>
                <a:schemeClr val="accent2"/>
              </a:solidFill>
            </a:endParaRPr>
          </a:p>
        </p:txBody>
      </p:sp>
      <p:graphicFrame>
        <p:nvGraphicFramePr>
          <p:cNvPr id="14" name="Content Placeholder 13">
            <a:extLst>
              <a:ext uri="{FF2B5EF4-FFF2-40B4-BE49-F238E27FC236}">
                <a16:creationId xmlns:a16="http://schemas.microsoft.com/office/drawing/2014/main" id="{BF497DC7-AF81-894F-9040-C59CBABB2D9C}"/>
              </a:ext>
            </a:extLst>
          </p:cNvPr>
          <p:cNvGraphicFramePr>
            <a:graphicFrameLocks noGrp="1"/>
          </p:cNvGraphicFramePr>
          <p:nvPr>
            <p:ph idx="1"/>
            <p:extLst>
              <p:ext uri="{D42A27DB-BD31-4B8C-83A1-F6EECF244321}">
                <p14:modId xmlns:p14="http://schemas.microsoft.com/office/powerpoint/2010/main" val="3573699905"/>
              </p:ext>
            </p:extLst>
          </p:nvPr>
        </p:nvGraphicFramePr>
        <p:xfrm>
          <a:off x="5209955" y="1561582"/>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a:extLst>
              <a:ext uri="{FF2B5EF4-FFF2-40B4-BE49-F238E27FC236}">
                <a16:creationId xmlns:a16="http://schemas.microsoft.com/office/drawing/2014/main" id="{B4C257B9-063C-8B6C-4EF5-E571FE63A50E}"/>
              </a:ext>
            </a:extLst>
          </p:cNvPr>
          <p:cNvSpPr txBox="1"/>
          <p:nvPr/>
        </p:nvSpPr>
        <p:spPr>
          <a:xfrm>
            <a:off x="5605187" y="1945760"/>
            <a:ext cx="129463" cy="461665"/>
          </a:xfrm>
          <a:prstGeom prst="rect">
            <a:avLst/>
          </a:prstGeom>
          <a:noFill/>
        </p:spPr>
        <p:txBody>
          <a:bodyPr wrap="square" rtlCol="0">
            <a:spAutoFit/>
          </a:bodyPr>
          <a:lstStyle/>
          <a:p>
            <a:pPr algn="ctr"/>
            <a:r>
              <a:rPr lang="en-US" sz="2400" b="1" dirty="0">
                <a:solidFill>
                  <a:srgbClr val="3C8595"/>
                </a:solidFill>
              </a:rPr>
              <a:t>1</a:t>
            </a:r>
          </a:p>
        </p:txBody>
      </p:sp>
      <p:sp>
        <p:nvSpPr>
          <p:cNvPr id="16" name="TextBox 15">
            <a:extLst>
              <a:ext uri="{FF2B5EF4-FFF2-40B4-BE49-F238E27FC236}">
                <a16:creationId xmlns:a16="http://schemas.microsoft.com/office/drawing/2014/main" id="{1E8CA1ED-40B0-3BA2-5B9F-7FAD50D2685D}"/>
              </a:ext>
            </a:extLst>
          </p:cNvPr>
          <p:cNvSpPr txBox="1"/>
          <p:nvPr/>
        </p:nvSpPr>
        <p:spPr>
          <a:xfrm>
            <a:off x="5898173" y="2877994"/>
            <a:ext cx="395654" cy="461665"/>
          </a:xfrm>
          <a:prstGeom prst="rect">
            <a:avLst/>
          </a:prstGeom>
          <a:noFill/>
        </p:spPr>
        <p:txBody>
          <a:bodyPr wrap="square" rtlCol="0">
            <a:spAutoFit/>
          </a:bodyPr>
          <a:lstStyle/>
          <a:p>
            <a:pPr algn="ctr"/>
            <a:r>
              <a:rPr lang="en-US" sz="2400" b="1" dirty="0">
                <a:solidFill>
                  <a:srgbClr val="3C8595"/>
                </a:solidFill>
              </a:rPr>
              <a:t>2</a:t>
            </a:r>
          </a:p>
        </p:txBody>
      </p:sp>
      <p:sp>
        <p:nvSpPr>
          <p:cNvPr id="17" name="TextBox 16">
            <a:extLst>
              <a:ext uri="{FF2B5EF4-FFF2-40B4-BE49-F238E27FC236}">
                <a16:creationId xmlns:a16="http://schemas.microsoft.com/office/drawing/2014/main" id="{0CF9DD4C-4C38-3FC3-EDE7-A2B53F290740}"/>
              </a:ext>
            </a:extLst>
          </p:cNvPr>
          <p:cNvSpPr txBox="1"/>
          <p:nvPr/>
        </p:nvSpPr>
        <p:spPr>
          <a:xfrm>
            <a:off x="6041712" y="3816900"/>
            <a:ext cx="395654" cy="461665"/>
          </a:xfrm>
          <a:prstGeom prst="rect">
            <a:avLst/>
          </a:prstGeom>
          <a:noFill/>
        </p:spPr>
        <p:txBody>
          <a:bodyPr wrap="square" rtlCol="0">
            <a:spAutoFit/>
          </a:bodyPr>
          <a:lstStyle/>
          <a:p>
            <a:pPr algn="ctr"/>
            <a:r>
              <a:rPr lang="en-US" sz="2400" b="1" dirty="0">
                <a:solidFill>
                  <a:srgbClr val="3C8595"/>
                </a:solidFill>
              </a:rPr>
              <a:t>3</a:t>
            </a:r>
          </a:p>
        </p:txBody>
      </p:sp>
      <p:sp>
        <p:nvSpPr>
          <p:cNvPr id="19" name="TextBox 18">
            <a:extLst>
              <a:ext uri="{FF2B5EF4-FFF2-40B4-BE49-F238E27FC236}">
                <a16:creationId xmlns:a16="http://schemas.microsoft.com/office/drawing/2014/main" id="{E3DD2A0C-54A8-06CC-D535-B6F7D38B1686}"/>
              </a:ext>
            </a:extLst>
          </p:cNvPr>
          <p:cNvSpPr txBox="1"/>
          <p:nvPr/>
        </p:nvSpPr>
        <p:spPr>
          <a:xfrm>
            <a:off x="5868577" y="4712417"/>
            <a:ext cx="395654" cy="461665"/>
          </a:xfrm>
          <a:prstGeom prst="rect">
            <a:avLst/>
          </a:prstGeom>
          <a:noFill/>
        </p:spPr>
        <p:txBody>
          <a:bodyPr wrap="square" rtlCol="0">
            <a:spAutoFit/>
          </a:bodyPr>
          <a:lstStyle/>
          <a:p>
            <a:pPr algn="ctr"/>
            <a:r>
              <a:rPr lang="en-US" sz="2400" b="1" dirty="0">
                <a:solidFill>
                  <a:srgbClr val="3C8595"/>
                </a:solidFill>
              </a:rPr>
              <a:t>4</a:t>
            </a:r>
          </a:p>
        </p:txBody>
      </p:sp>
      <p:sp>
        <p:nvSpPr>
          <p:cNvPr id="21" name="TextBox 20">
            <a:extLst>
              <a:ext uri="{FF2B5EF4-FFF2-40B4-BE49-F238E27FC236}">
                <a16:creationId xmlns:a16="http://schemas.microsoft.com/office/drawing/2014/main" id="{9054CF5D-141A-36E1-B4B9-219A62084C12}"/>
              </a:ext>
            </a:extLst>
          </p:cNvPr>
          <p:cNvSpPr txBox="1"/>
          <p:nvPr/>
        </p:nvSpPr>
        <p:spPr>
          <a:xfrm>
            <a:off x="5440759" y="5615217"/>
            <a:ext cx="395654" cy="461665"/>
          </a:xfrm>
          <a:prstGeom prst="rect">
            <a:avLst/>
          </a:prstGeom>
          <a:noFill/>
        </p:spPr>
        <p:txBody>
          <a:bodyPr wrap="square" rtlCol="0">
            <a:spAutoFit/>
          </a:bodyPr>
          <a:lstStyle/>
          <a:p>
            <a:pPr algn="ctr"/>
            <a:r>
              <a:rPr lang="en-US" sz="2400" b="1" dirty="0">
                <a:solidFill>
                  <a:srgbClr val="3C8595"/>
                </a:solidFill>
              </a:rPr>
              <a:t>5</a:t>
            </a:r>
          </a:p>
        </p:txBody>
      </p:sp>
      <p:sp>
        <p:nvSpPr>
          <p:cNvPr id="22" name="Rectangle: Rounded Corners 21">
            <a:extLst>
              <a:ext uri="{FF2B5EF4-FFF2-40B4-BE49-F238E27FC236}">
                <a16:creationId xmlns:a16="http://schemas.microsoft.com/office/drawing/2014/main" id="{362AE28F-F08A-5D07-E7E9-9689A9D932A3}"/>
              </a:ext>
            </a:extLst>
          </p:cNvPr>
          <p:cNvSpPr/>
          <p:nvPr/>
        </p:nvSpPr>
        <p:spPr>
          <a:xfrm>
            <a:off x="991355" y="165432"/>
            <a:ext cx="9667142" cy="64008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3C8595"/>
                </a:solidFill>
                <a:effectLst>
                  <a:outerShdw blurRad="38100" dist="38100" dir="2700000" algn="tl">
                    <a:srgbClr val="000000">
                      <a:alpha val="43137"/>
                    </a:srgbClr>
                  </a:outerShdw>
                </a:effectLst>
              </a:rPr>
              <a:t>Community Connectors</a:t>
            </a:r>
          </a:p>
        </p:txBody>
      </p:sp>
      <p:sp>
        <p:nvSpPr>
          <p:cNvPr id="23" name="Text Placeholder 2">
            <a:extLst>
              <a:ext uri="{FF2B5EF4-FFF2-40B4-BE49-F238E27FC236}">
                <a16:creationId xmlns:a16="http://schemas.microsoft.com/office/drawing/2014/main" id="{5B2516A2-8D8A-60BB-48D5-48DA98953960}"/>
              </a:ext>
            </a:extLst>
          </p:cNvPr>
          <p:cNvSpPr txBox="1">
            <a:spLocks/>
          </p:cNvSpPr>
          <p:nvPr/>
        </p:nvSpPr>
        <p:spPr>
          <a:xfrm>
            <a:off x="5341234" y="1190579"/>
            <a:ext cx="5908431" cy="368163"/>
          </a:xfr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b="1">
                <a:ln w="0"/>
                <a:solidFill>
                  <a:schemeClr val="accent2"/>
                </a:solidFill>
                <a:effectLst>
                  <a:outerShdw blurRad="38100" dist="19050" dir="2700000" algn="tl" rotWithShape="0">
                    <a:schemeClr val="dk1">
                      <a:alpha val="40000"/>
                    </a:schemeClr>
                  </a:outerShdw>
                </a:effectLst>
              </a:rPr>
              <a:t>What steps are necessary?</a:t>
            </a:r>
            <a:endParaRPr lang="en-US" b="1" dirty="0">
              <a:ln w="0"/>
              <a:solidFill>
                <a:schemeClr val="accent2"/>
              </a:solidFill>
              <a:effectLst>
                <a:outerShdw blurRad="38100" dist="19050" dir="2700000" algn="tl" rotWithShape="0">
                  <a:schemeClr val="dk1">
                    <a:alpha val="40000"/>
                  </a:schemeClr>
                </a:outerShdw>
              </a:effectLst>
            </a:endParaRPr>
          </a:p>
        </p:txBody>
      </p:sp>
      <p:pic>
        <p:nvPicPr>
          <p:cNvPr id="24" name="Picture 23">
            <a:extLst>
              <a:ext uri="{FF2B5EF4-FFF2-40B4-BE49-F238E27FC236}">
                <a16:creationId xmlns:a16="http://schemas.microsoft.com/office/drawing/2014/main" id="{8F37A215-718D-84E2-0078-8845B30D0210}"/>
              </a:ext>
            </a:extLst>
          </p:cNvPr>
          <p:cNvPicPr>
            <a:picLocks noChangeAspect="1"/>
          </p:cNvPicPr>
          <p:nvPr/>
        </p:nvPicPr>
        <p:blipFill>
          <a:blip r:embed="rId7"/>
          <a:stretch>
            <a:fillRect/>
          </a:stretch>
        </p:blipFill>
        <p:spPr>
          <a:xfrm>
            <a:off x="0" y="6139238"/>
            <a:ext cx="2146737" cy="712740"/>
          </a:xfrm>
          <a:prstGeom prst="rect">
            <a:avLst/>
          </a:prstGeom>
        </p:spPr>
      </p:pic>
      <p:pic>
        <p:nvPicPr>
          <p:cNvPr id="25" name="Picture 24" descr="A picture containing graphics, font, graphic design, logo&#10;&#10;Description automatically generated">
            <a:extLst>
              <a:ext uri="{FF2B5EF4-FFF2-40B4-BE49-F238E27FC236}">
                <a16:creationId xmlns:a16="http://schemas.microsoft.com/office/drawing/2014/main" id="{58197BE8-7AF9-792D-7097-C6F7F1981D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664227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2">
            <a:extLst>
              <a:ext uri="{FF2B5EF4-FFF2-40B4-BE49-F238E27FC236}">
                <a16:creationId xmlns:a16="http://schemas.microsoft.com/office/drawing/2014/main" id="{AD9AB8D5-DF50-BFC1-23C2-0D132BE83D29}"/>
              </a:ext>
            </a:extLst>
          </p:cNvPr>
          <p:cNvSpPr>
            <a:spLocks noGrp="1"/>
          </p:cNvSpPr>
          <p:nvPr>
            <p:ph type="title"/>
          </p:nvPr>
        </p:nvSpPr>
        <p:spPr>
          <a:xfrm>
            <a:off x="841248" y="256032"/>
            <a:ext cx="10506456" cy="1014984"/>
          </a:xfrm>
        </p:spPr>
        <p:txBody>
          <a:bodyPr anchor="b">
            <a:normAutofit/>
          </a:bodyPr>
          <a:lstStyle/>
          <a:p>
            <a:r>
              <a:rPr lang="en-US"/>
              <a:t>Manning et al (2012)</a:t>
            </a:r>
          </a:p>
        </p:txBody>
      </p:sp>
      <p:sp>
        <p:nvSpPr>
          <p:cNvPr id="17" name="Rectangle 16">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Freeform: Shape 4">
            <a:extLst>
              <a:ext uri="{FF2B5EF4-FFF2-40B4-BE49-F238E27FC236}">
                <a16:creationId xmlns:a16="http://schemas.microsoft.com/office/drawing/2014/main" id="{DEEE5B6C-CEDD-B8FC-DB51-D9D53B969C19}"/>
              </a:ext>
            </a:extLst>
          </p:cNvPr>
          <p:cNvSpPr/>
          <p:nvPr/>
        </p:nvSpPr>
        <p:spPr>
          <a:xfrm>
            <a:off x="838200" y="2510635"/>
            <a:ext cx="3281430" cy="799395"/>
          </a:xfrm>
          <a:custGeom>
            <a:avLst/>
            <a:gdLst>
              <a:gd name="connsiteX0" fmla="*/ 0 w 3428404"/>
              <a:gd name="connsiteY0" fmla="*/ 0 h 835200"/>
              <a:gd name="connsiteX1" fmla="*/ 3428404 w 3428404"/>
              <a:gd name="connsiteY1" fmla="*/ 0 h 835200"/>
              <a:gd name="connsiteX2" fmla="*/ 3428404 w 3428404"/>
              <a:gd name="connsiteY2" fmla="*/ 835200 h 835200"/>
              <a:gd name="connsiteX3" fmla="*/ 0 w 3428404"/>
              <a:gd name="connsiteY3" fmla="*/ 835200 h 835200"/>
              <a:gd name="connsiteX4" fmla="*/ 0 w 3428404"/>
              <a:gd name="connsiteY4" fmla="*/ 0 h 83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404" h="835200">
                <a:moveTo>
                  <a:pt x="0" y="0"/>
                </a:moveTo>
                <a:lnTo>
                  <a:pt x="3428404" y="0"/>
                </a:lnTo>
                <a:lnTo>
                  <a:pt x="3428404" y="835200"/>
                </a:lnTo>
                <a:lnTo>
                  <a:pt x="0" y="835200"/>
                </a:lnTo>
                <a:lnTo>
                  <a:pt x="0" y="0"/>
                </a:lnTo>
                <a:close/>
              </a:path>
            </a:pathLst>
          </a:custGeom>
          <a:solidFill>
            <a:schemeClr val="accent2"/>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248" tIns="117856" rIns="206248" bIns="117856" numCol="1" spcCol="1270" anchor="ctr" anchorCtr="0">
            <a:noAutofit/>
          </a:bodyPr>
          <a:lstStyle/>
          <a:p>
            <a:pPr algn="ctr" defTabSz="1224598">
              <a:lnSpc>
                <a:spcPct val="90000"/>
              </a:lnSpc>
              <a:spcBef>
                <a:spcPct val="0"/>
              </a:spcBef>
              <a:spcAft>
                <a:spcPct val="35000"/>
              </a:spcAft>
            </a:pPr>
            <a:r>
              <a:rPr lang="en-US" sz="2755" kern="1200">
                <a:solidFill>
                  <a:schemeClr val="lt1"/>
                </a:solidFill>
                <a:latin typeface="+mn-lt"/>
                <a:ea typeface="+mn-ea"/>
                <a:cs typeface="+mn-cs"/>
              </a:rPr>
              <a:t>Problem</a:t>
            </a:r>
            <a:endParaRPr lang="en-US" sz="2900" kern="1200"/>
          </a:p>
        </p:txBody>
      </p:sp>
      <p:sp>
        <p:nvSpPr>
          <p:cNvPr id="6" name="Freeform: Shape 5">
            <a:extLst>
              <a:ext uri="{FF2B5EF4-FFF2-40B4-BE49-F238E27FC236}">
                <a16:creationId xmlns:a16="http://schemas.microsoft.com/office/drawing/2014/main" id="{3AFFF2BE-A1AF-E49A-874C-DB3020130B66}"/>
              </a:ext>
            </a:extLst>
          </p:cNvPr>
          <p:cNvSpPr/>
          <p:nvPr/>
        </p:nvSpPr>
        <p:spPr>
          <a:xfrm>
            <a:off x="4455285" y="2510635"/>
            <a:ext cx="3281430" cy="799395"/>
          </a:xfrm>
          <a:custGeom>
            <a:avLst/>
            <a:gdLst>
              <a:gd name="connsiteX0" fmla="*/ 0 w 3428404"/>
              <a:gd name="connsiteY0" fmla="*/ 0 h 835200"/>
              <a:gd name="connsiteX1" fmla="*/ 3428404 w 3428404"/>
              <a:gd name="connsiteY1" fmla="*/ 0 h 835200"/>
              <a:gd name="connsiteX2" fmla="*/ 3428404 w 3428404"/>
              <a:gd name="connsiteY2" fmla="*/ 835200 h 835200"/>
              <a:gd name="connsiteX3" fmla="*/ 0 w 3428404"/>
              <a:gd name="connsiteY3" fmla="*/ 835200 h 835200"/>
              <a:gd name="connsiteX4" fmla="*/ 0 w 3428404"/>
              <a:gd name="connsiteY4" fmla="*/ 0 h 83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404" h="835200">
                <a:moveTo>
                  <a:pt x="0" y="0"/>
                </a:moveTo>
                <a:lnTo>
                  <a:pt x="3428404" y="0"/>
                </a:lnTo>
                <a:lnTo>
                  <a:pt x="3428404" y="835200"/>
                </a:lnTo>
                <a:lnTo>
                  <a:pt x="0" y="835200"/>
                </a:lnTo>
                <a:lnTo>
                  <a:pt x="0" y="0"/>
                </a:lnTo>
                <a:close/>
              </a:path>
            </a:pathLst>
          </a:custGeom>
          <a:solidFill>
            <a:schemeClr val="accent2"/>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248" tIns="117856" rIns="206248" bIns="117856" numCol="1" spcCol="1270" anchor="ctr" anchorCtr="0">
            <a:noAutofit/>
          </a:bodyPr>
          <a:lstStyle/>
          <a:p>
            <a:pPr algn="ctr" defTabSz="1224598">
              <a:lnSpc>
                <a:spcPct val="90000"/>
              </a:lnSpc>
              <a:spcBef>
                <a:spcPct val="0"/>
              </a:spcBef>
              <a:spcAft>
                <a:spcPct val="35000"/>
              </a:spcAft>
            </a:pPr>
            <a:r>
              <a:rPr lang="en-US" sz="2755" kern="1200">
                <a:solidFill>
                  <a:schemeClr val="lt1"/>
                </a:solidFill>
                <a:latin typeface="+mn-lt"/>
                <a:ea typeface="+mn-ea"/>
                <a:cs typeface="+mn-cs"/>
              </a:rPr>
              <a:t>Trial Conditions</a:t>
            </a:r>
            <a:endParaRPr lang="en-US" sz="2900" kern="1200"/>
          </a:p>
        </p:txBody>
      </p:sp>
      <p:sp>
        <p:nvSpPr>
          <p:cNvPr id="7" name="Freeform: Shape 6">
            <a:extLst>
              <a:ext uri="{FF2B5EF4-FFF2-40B4-BE49-F238E27FC236}">
                <a16:creationId xmlns:a16="http://schemas.microsoft.com/office/drawing/2014/main" id="{FA5DC9A7-0467-1811-F0F0-170CA6B6C869}"/>
              </a:ext>
            </a:extLst>
          </p:cNvPr>
          <p:cNvSpPr/>
          <p:nvPr/>
        </p:nvSpPr>
        <p:spPr>
          <a:xfrm>
            <a:off x="8072370" y="2510635"/>
            <a:ext cx="3281430" cy="799395"/>
          </a:xfrm>
          <a:custGeom>
            <a:avLst/>
            <a:gdLst>
              <a:gd name="connsiteX0" fmla="*/ 0 w 3428404"/>
              <a:gd name="connsiteY0" fmla="*/ 0 h 835200"/>
              <a:gd name="connsiteX1" fmla="*/ 3428404 w 3428404"/>
              <a:gd name="connsiteY1" fmla="*/ 0 h 835200"/>
              <a:gd name="connsiteX2" fmla="*/ 3428404 w 3428404"/>
              <a:gd name="connsiteY2" fmla="*/ 835200 h 835200"/>
              <a:gd name="connsiteX3" fmla="*/ 0 w 3428404"/>
              <a:gd name="connsiteY3" fmla="*/ 835200 h 835200"/>
              <a:gd name="connsiteX4" fmla="*/ 0 w 3428404"/>
              <a:gd name="connsiteY4" fmla="*/ 0 h 83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404" h="835200">
                <a:moveTo>
                  <a:pt x="0" y="0"/>
                </a:moveTo>
                <a:lnTo>
                  <a:pt x="3428404" y="0"/>
                </a:lnTo>
                <a:lnTo>
                  <a:pt x="3428404" y="835200"/>
                </a:lnTo>
                <a:lnTo>
                  <a:pt x="0" y="835200"/>
                </a:lnTo>
                <a:lnTo>
                  <a:pt x="0" y="0"/>
                </a:lnTo>
                <a:close/>
              </a:path>
            </a:pathLst>
          </a:custGeom>
          <a:solidFill>
            <a:schemeClr val="accent2"/>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248" tIns="117856" rIns="206248" bIns="117856" numCol="1" spcCol="1270" anchor="ctr" anchorCtr="0">
            <a:noAutofit/>
          </a:bodyPr>
          <a:lstStyle/>
          <a:p>
            <a:pPr algn="ctr" defTabSz="1224598">
              <a:lnSpc>
                <a:spcPct val="90000"/>
              </a:lnSpc>
              <a:spcBef>
                <a:spcPct val="0"/>
              </a:spcBef>
              <a:spcAft>
                <a:spcPct val="35000"/>
              </a:spcAft>
            </a:pPr>
            <a:r>
              <a:rPr lang="en-US" sz="2755" kern="1200">
                <a:solidFill>
                  <a:schemeClr val="lt1"/>
                </a:solidFill>
                <a:latin typeface="+mn-lt"/>
                <a:ea typeface="+mn-ea"/>
                <a:cs typeface="+mn-cs"/>
              </a:rPr>
              <a:t>Outcomes</a:t>
            </a:r>
            <a:endParaRPr lang="en-US" sz="2900" kern="1200"/>
          </a:p>
        </p:txBody>
      </p:sp>
      <p:sp>
        <p:nvSpPr>
          <p:cNvPr id="8" name="Freeform: Shape 7">
            <a:extLst>
              <a:ext uri="{FF2B5EF4-FFF2-40B4-BE49-F238E27FC236}">
                <a16:creationId xmlns:a16="http://schemas.microsoft.com/office/drawing/2014/main" id="{58173517-A341-3190-026A-E81A3A0C603D}"/>
              </a:ext>
            </a:extLst>
          </p:cNvPr>
          <p:cNvSpPr/>
          <p:nvPr/>
        </p:nvSpPr>
        <p:spPr>
          <a:xfrm>
            <a:off x="838200" y="3310030"/>
            <a:ext cx="3281430" cy="2389390"/>
          </a:xfrm>
          <a:custGeom>
            <a:avLst/>
            <a:gdLst>
              <a:gd name="connsiteX0" fmla="*/ 0 w 3428404"/>
              <a:gd name="connsiteY0" fmla="*/ 0 h 2716520"/>
              <a:gd name="connsiteX1" fmla="*/ 3428404 w 3428404"/>
              <a:gd name="connsiteY1" fmla="*/ 0 h 2716520"/>
              <a:gd name="connsiteX2" fmla="*/ 3428404 w 3428404"/>
              <a:gd name="connsiteY2" fmla="*/ 2716520 h 2716520"/>
              <a:gd name="connsiteX3" fmla="*/ 0 w 3428404"/>
              <a:gd name="connsiteY3" fmla="*/ 2716520 h 2716520"/>
              <a:gd name="connsiteX4" fmla="*/ 0 w 3428404"/>
              <a:gd name="connsiteY4" fmla="*/ 0 h 2716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404" h="2716520">
                <a:moveTo>
                  <a:pt x="0" y="0"/>
                </a:moveTo>
                <a:lnTo>
                  <a:pt x="3428404" y="0"/>
                </a:lnTo>
                <a:lnTo>
                  <a:pt x="3428404" y="2716520"/>
                </a:lnTo>
                <a:lnTo>
                  <a:pt x="0" y="2716520"/>
                </a:lnTo>
                <a:lnTo>
                  <a:pt x="0" y="0"/>
                </a:lnTo>
                <a:close/>
              </a:path>
            </a:pathLst>
          </a:custGeom>
          <a:solidFill>
            <a:schemeClr val="accent5">
              <a:lumMod val="20000"/>
              <a:lumOff val="8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0" lvl="1" defTabSz="1013460">
              <a:spcBef>
                <a:spcPct val="0"/>
              </a:spcBef>
              <a:spcAft>
                <a:spcPts val="1140"/>
              </a:spcAft>
            </a:pPr>
            <a:r>
              <a:rPr lang="en-US" sz="2280" b="1" kern="1200">
                <a:solidFill>
                  <a:schemeClr val="accent2"/>
                </a:solidFill>
                <a:latin typeface="+mn-lt"/>
                <a:ea typeface="+mn-ea"/>
                <a:cs typeface="+mn-cs"/>
              </a:rPr>
              <a:t>Acute Assessment Unit at Maudsley Hospital: </a:t>
            </a:r>
          </a:p>
          <a:p>
            <a:pPr marL="260604" lvl="1" indent="-260604" defTabSz="1013460">
              <a:spcBef>
                <a:spcPct val="0"/>
              </a:spcBef>
              <a:buFont typeface="+mj-lt"/>
              <a:buAutoNum type="arabicPeriod"/>
            </a:pPr>
            <a:r>
              <a:rPr lang="en-US" sz="2090" b="1" kern="1200">
                <a:solidFill>
                  <a:schemeClr val="accent2"/>
                </a:solidFill>
                <a:latin typeface="+mn-lt"/>
                <a:ea typeface="+mn-ea"/>
                <a:cs typeface="+mn-cs"/>
              </a:rPr>
              <a:t>Low client meeting attendance rates while on ward</a:t>
            </a:r>
            <a:endParaRPr lang="en-US" sz="2200" b="1" kern="1200">
              <a:solidFill>
                <a:schemeClr val="accent2"/>
              </a:solidFill>
              <a:effectLst/>
            </a:endParaRPr>
          </a:p>
        </p:txBody>
      </p:sp>
      <p:sp>
        <p:nvSpPr>
          <p:cNvPr id="9" name="Freeform: Shape 8">
            <a:extLst>
              <a:ext uri="{FF2B5EF4-FFF2-40B4-BE49-F238E27FC236}">
                <a16:creationId xmlns:a16="http://schemas.microsoft.com/office/drawing/2014/main" id="{B4745297-4524-BFF9-70CA-176715A6C6DE}"/>
              </a:ext>
            </a:extLst>
          </p:cNvPr>
          <p:cNvSpPr/>
          <p:nvPr/>
        </p:nvSpPr>
        <p:spPr>
          <a:xfrm>
            <a:off x="4455285" y="3310030"/>
            <a:ext cx="3281430" cy="2389390"/>
          </a:xfrm>
          <a:custGeom>
            <a:avLst/>
            <a:gdLst>
              <a:gd name="connsiteX0" fmla="*/ 0 w 3428404"/>
              <a:gd name="connsiteY0" fmla="*/ 0 h 2716520"/>
              <a:gd name="connsiteX1" fmla="*/ 3428404 w 3428404"/>
              <a:gd name="connsiteY1" fmla="*/ 0 h 2716520"/>
              <a:gd name="connsiteX2" fmla="*/ 3428404 w 3428404"/>
              <a:gd name="connsiteY2" fmla="*/ 2716520 h 2716520"/>
              <a:gd name="connsiteX3" fmla="*/ 0 w 3428404"/>
              <a:gd name="connsiteY3" fmla="*/ 2716520 h 2716520"/>
              <a:gd name="connsiteX4" fmla="*/ 0 w 3428404"/>
              <a:gd name="connsiteY4" fmla="*/ 0 h 2716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404" h="2716520">
                <a:moveTo>
                  <a:pt x="0" y="0"/>
                </a:moveTo>
                <a:lnTo>
                  <a:pt x="3428404" y="0"/>
                </a:lnTo>
                <a:lnTo>
                  <a:pt x="3428404" y="2716520"/>
                </a:lnTo>
                <a:lnTo>
                  <a:pt x="0" y="2716520"/>
                </a:lnTo>
                <a:lnTo>
                  <a:pt x="0" y="0"/>
                </a:lnTo>
                <a:close/>
              </a:path>
            </a:pathLst>
          </a:custGeom>
          <a:solidFill>
            <a:schemeClr val="accent5">
              <a:lumMod val="20000"/>
              <a:lumOff val="8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0" lvl="1" defTabSz="1013460">
              <a:spcBef>
                <a:spcPct val="0"/>
              </a:spcBef>
              <a:spcAft>
                <a:spcPts val="570"/>
              </a:spcAft>
            </a:pPr>
            <a:r>
              <a:rPr lang="en-US" sz="2280" b="1" kern="1200">
                <a:solidFill>
                  <a:schemeClr val="accent2"/>
                </a:solidFill>
                <a:latin typeface="+mn-lt"/>
                <a:ea typeface="+mn-ea"/>
                <a:cs typeface="+mn-cs"/>
              </a:rPr>
              <a:t>RCT with three conditions:</a:t>
            </a:r>
          </a:p>
          <a:p>
            <a:pPr marL="260604" lvl="1" indent="-260604" defTabSz="844550">
              <a:spcBef>
                <a:spcPct val="0"/>
              </a:spcBef>
              <a:spcAft>
                <a:spcPts val="570"/>
              </a:spcAft>
              <a:buFont typeface="+mj-lt"/>
              <a:buAutoNum type="arabicPeriod"/>
            </a:pPr>
            <a:r>
              <a:rPr lang="en-US" sz="2090" b="1" kern="1200">
                <a:solidFill>
                  <a:schemeClr val="accent2"/>
                </a:solidFill>
                <a:latin typeface="+mn-lt"/>
                <a:ea typeface="+mn-ea"/>
                <a:cs typeface="+mn-cs"/>
              </a:rPr>
              <a:t>Information only</a:t>
            </a:r>
          </a:p>
          <a:p>
            <a:pPr marL="260604" lvl="1" indent="-260604" defTabSz="844550">
              <a:spcBef>
                <a:spcPct val="0"/>
              </a:spcBef>
              <a:spcAft>
                <a:spcPts val="570"/>
              </a:spcAft>
              <a:buFont typeface="+mj-lt"/>
              <a:buAutoNum type="arabicPeriod"/>
            </a:pPr>
            <a:r>
              <a:rPr lang="en-US" sz="2090" b="1" kern="1200">
                <a:solidFill>
                  <a:schemeClr val="accent2"/>
                </a:solidFill>
                <a:latin typeface="+mn-lt"/>
                <a:ea typeface="+mn-ea"/>
                <a:cs typeface="+mn-cs"/>
              </a:rPr>
              <a:t>Doctor referral</a:t>
            </a:r>
          </a:p>
          <a:p>
            <a:pPr marL="260604" lvl="1" indent="-260604" defTabSz="844550">
              <a:spcBef>
                <a:spcPct val="0"/>
              </a:spcBef>
              <a:spcAft>
                <a:spcPts val="570"/>
              </a:spcAft>
              <a:buFont typeface="+mj-lt"/>
              <a:buAutoNum type="arabicPeriod"/>
            </a:pPr>
            <a:r>
              <a:rPr lang="en-US" sz="2090" b="1" kern="1200">
                <a:solidFill>
                  <a:schemeClr val="accent2"/>
                </a:solidFill>
                <a:latin typeface="+mn-lt"/>
                <a:ea typeface="+mn-ea"/>
                <a:cs typeface="+mn-cs"/>
              </a:rPr>
              <a:t>Peer support </a:t>
            </a:r>
            <a:endParaRPr lang="en-US" sz="2200" b="1" kern="1200">
              <a:solidFill>
                <a:schemeClr val="accent2"/>
              </a:solidFill>
            </a:endParaRPr>
          </a:p>
        </p:txBody>
      </p:sp>
      <p:sp>
        <p:nvSpPr>
          <p:cNvPr id="10" name="Freeform: Shape 9">
            <a:extLst>
              <a:ext uri="{FF2B5EF4-FFF2-40B4-BE49-F238E27FC236}">
                <a16:creationId xmlns:a16="http://schemas.microsoft.com/office/drawing/2014/main" id="{1F320E16-A4C4-884D-1E6B-E280702048A1}"/>
              </a:ext>
            </a:extLst>
          </p:cNvPr>
          <p:cNvSpPr/>
          <p:nvPr/>
        </p:nvSpPr>
        <p:spPr>
          <a:xfrm>
            <a:off x="8072370" y="3310030"/>
            <a:ext cx="3281430" cy="2389390"/>
          </a:xfrm>
          <a:custGeom>
            <a:avLst/>
            <a:gdLst>
              <a:gd name="connsiteX0" fmla="*/ 0 w 3428404"/>
              <a:gd name="connsiteY0" fmla="*/ 0 h 2716520"/>
              <a:gd name="connsiteX1" fmla="*/ 3428404 w 3428404"/>
              <a:gd name="connsiteY1" fmla="*/ 0 h 2716520"/>
              <a:gd name="connsiteX2" fmla="*/ 3428404 w 3428404"/>
              <a:gd name="connsiteY2" fmla="*/ 2716520 h 2716520"/>
              <a:gd name="connsiteX3" fmla="*/ 0 w 3428404"/>
              <a:gd name="connsiteY3" fmla="*/ 2716520 h 2716520"/>
              <a:gd name="connsiteX4" fmla="*/ 0 w 3428404"/>
              <a:gd name="connsiteY4" fmla="*/ 0 h 2716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404" h="2716520">
                <a:moveTo>
                  <a:pt x="0" y="0"/>
                </a:moveTo>
                <a:lnTo>
                  <a:pt x="3428404" y="0"/>
                </a:lnTo>
                <a:lnTo>
                  <a:pt x="3428404" y="2716520"/>
                </a:lnTo>
                <a:lnTo>
                  <a:pt x="0" y="2716520"/>
                </a:lnTo>
                <a:lnTo>
                  <a:pt x="0" y="0"/>
                </a:lnTo>
                <a:close/>
              </a:path>
            </a:pathLst>
          </a:custGeom>
          <a:solidFill>
            <a:schemeClr val="accent5">
              <a:lumMod val="20000"/>
              <a:lumOff val="8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0" lvl="1" defTabSz="1013460">
              <a:spcBef>
                <a:spcPct val="0"/>
              </a:spcBef>
              <a:spcAft>
                <a:spcPts val="570"/>
              </a:spcAft>
            </a:pPr>
            <a:r>
              <a:rPr lang="en-US" sz="2280" b="1" kern="1200">
                <a:solidFill>
                  <a:schemeClr val="accent2"/>
                </a:solidFill>
                <a:latin typeface="+mn-lt"/>
                <a:ea typeface="+mn-ea"/>
                <a:cs typeface="+mn-cs"/>
              </a:rPr>
              <a:t>Those in the assertive linkage condition:</a:t>
            </a:r>
          </a:p>
          <a:p>
            <a:pPr marL="260604" lvl="1" indent="-260604" defTabSz="844550">
              <a:lnSpc>
                <a:spcPct val="90000"/>
              </a:lnSpc>
              <a:spcBef>
                <a:spcPct val="0"/>
              </a:spcBef>
              <a:spcAft>
                <a:spcPts val="570"/>
              </a:spcAft>
              <a:buFont typeface="+mj-lt"/>
              <a:buAutoNum type="arabicPeriod"/>
            </a:pPr>
            <a:r>
              <a:rPr lang="en-US" sz="1900" b="1" kern="1200">
                <a:solidFill>
                  <a:schemeClr val="accent2"/>
                </a:solidFill>
                <a:latin typeface="+mn-lt"/>
                <a:ea typeface="+mn-ea"/>
                <a:cs typeface="+mn-cs"/>
              </a:rPr>
              <a:t>More meeting attendance on ward (AA, NA, CA)</a:t>
            </a:r>
          </a:p>
          <a:p>
            <a:pPr marL="260604" lvl="1" indent="-260604" defTabSz="844550">
              <a:lnSpc>
                <a:spcPct val="90000"/>
              </a:lnSpc>
              <a:spcBef>
                <a:spcPct val="0"/>
              </a:spcBef>
              <a:spcAft>
                <a:spcPts val="380"/>
              </a:spcAft>
              <a:buFont typeface="+mj-lt"/>
              <a:buAutoNum type="arabicPeriod"/>
            </a:pPr>
            <a:r>
              <a:rPr lang="en-US" sz="1900" b="1" kern="1200">
                <a:solidFill>
                  <a:schemeClr val="accent2"/>
                </a:solidFill>
                <a:latin typeface="+mn-lt"/>
                <a:ea typeface="+mn-ea"/>
                <a:cs typeface="+mn-cs"/>
              </a:rPr>
              <a:t>Reduced substance use in the three months after departure </a:t>
            </a:r>
          </a:p>
          <a:p>
            <a:pPr marL="274320" lvl="1" indent="-274320" algn="l" defTabSz="889000">
              <a:lnSpc>
                <a:spcPct val="90000"/>
              </a:lnSpc>
              <a:spcBef>
                <a:spcPct val="0"/>
              </a:spcBef>
              <a:spcAft>
                <a:spcPts val="400"/>
              </a:spcAft>
              <a:buFont typeface="Arial" panose="020B0604020202020204" pitchFamily="34" charset="0"/>
              <a:buChar char="•"/>
            </a:pPr>
            <a:endParaRPr lang="en-US" sz="2000" kern="1200" dirty="0">
              <a:solidFill>
                <a:schemeClr val="accent2"/>
              </a:solidFill>
            </a:endParaRPr>
          </a:p>
        </p:txBody>
      </p:sp>
      <p:pic>
        <p:nvPicPr>
          <p:cNvPr id="11" name="Picture 10">
            <a:extLst>
              <a:ext uri="{FF2B5EF4-FFF2-40B4-BE49-F238E27FC236}">
                <a16:creationId xmlns:a16="http://schemas.microsoft.com/office/drawing/2014/main" id="{891AB1D9-43D2-B2D4-0142-7679096C7293}"/>
              </a:ext>
            </a:extLst>
          </p:cNvPr>
          <p:cNvPicPr>
            <a:picLocks noChangeAspect="1"/>
          </p:cNvPicPr>
          <p:nvPr/>
        </p:nvPicPr>
        <p:blipFill>
          <a:blip r:embed="rId2"/>
          <a:stretch>
            <a:fillRect/>
          </a:stretch>
        </p:blipFill>
        <p:spPr>
          <a:xfrm>
            <a:off x="0" y="6235992"/>
            <a:ext cx="1873457" cy="622008"/>
          </a:xfrm>
          <a:prstGeom prst="rect">
            <a:avLst/>
          </a:prstGeom>
        </p:spPr>
      </p:pic>
      <p:pic>
        <p:nvPicPr>
          <p:cNvPr id="12" name="Picture 11" descr="A picture containing graphics, font, graphic design, logo&#10;&#10;Description automatically generated">
            <a:extLst>
              <a:ext uri="{FF2B5EF4-FFF2-40B4-BE49-F238E27FC236}">
                <a16:creationId xmlns:a16="http://schemas.microsoft.com/office/drawing/2014/main" id="{C8FB98B7-908F-03DE-9861-0F2CCE263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4140220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 company name&#10;&#10;Description automatically generated">
            <a:extLst>
              <a:ext uri="{FF2B5EF4-FFF2-40B4-BE49-F238E27FC236}">
                <a16:creationId xmlns:a16="http://schemas.microsoft.com/office/drawing/2014/main" id="{5E0C3A08-DD1D-4156-A117-7ADC80563E61}"/>
              </a:ext>
            </a:extLst>
          </p:cNvPr>
          <p:cNvPicPr>
            <a:picLocks noChangeAspect="1"/>
          </p:cNvPicPr>
          <p:nvPr/>
        </p:nvPicPr>
        <p:blipFill>
          <a:blip r:embed="rId2"/>
          <a:stretch>
            <a:fillRect/>
          </a:stretch>
        </p:blipFill>
        <p:spPr>
          <a:xfrm>
            <a:off x="131727" y="102861"/>
            <a:ext cx="1146691" cy="1102449"/>
          </a:xfrm>
          <a:prstGeom prst="rect">
            <a:avLst/>
          </a:prstGeom>
        </p:spPr>
      </p:pic>
      <p:sp>
        <p:nvSpPr>
          <p:cNvPr id="2" name="Title 1">
            <a:extLst>
              <a:ext uri="{FF2B5EF4-FFF2-40B4-BE49-F238E27FC236}">
                <a16:creationId xmlns:a16="http://schemas.microsoft.com/office/drawing/2014/main" id="{B3334FE2-BAEB-1BE2-17EF-A1AE08DE7982}"/>
              </a:ext>
            </a:extLst>
          </p:cNvPr>
          <p:cNvSpPr txBox="1">
            <a:spLocks/>
          </p:cNvSpPr>
          <p:nvPr/>
        </p:nvSpPr>
        <p:spPr>
          <a:xfrm>
            <a:off x="0" y="430636"/>
            <a:ext cx="12192000" cy="6001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ktiv Grotesk Cd XBold" panose="020B0806020203020204" pitchFamily="34" charset="0"/>
                <a:cs typeface="Aktiv Grotesk Cd XBold" panose="020B0806020203020204" pitchFamily="34" charset="0"/>
              </a:rPr>
              <a:t>Recovery Capital Exploration</a:t>
            </a:r>
            <a:endParaRPr lang="en-US" dirty="0">
              <a:latin typeface="Aktiv Grotesk Cd XBold" panose="020B0806020203020204" pitchFamily="34" charset="0"/>
              <a:cs typeface="Aktiv Grotesk Cd XBold" panose="020B0806020203020204" pitchFamily="34" charset="0"/>
            </a:endParaRPr>
          </a:p>
        </p:txBody>
      </p:sp>
      <p:pic>
        <p:nvPicPr>
          <p:cNvPr id="7" name="Picture 6" descr="Graphical user interface&#10;&#10;Description automatically generated">
            <a:extLst>
              <a:ext uri="{FF2B5EF4-FFF2-40B4-BE49-F238E27FC236}">
                <a16:creationId xmlns:a16="http://schemas.microsoft.com/office/drawing/2014/main" id="{A6E3A421-9562-BC03-5D52-FE7714C7C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6430" y="1314847"/>
            <a:ext cx="8639138" cy="4751525"/>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3" name="Slide Number Placeholder 4">
            <a:extLst>
              <a:ext uri="{FF2B5EF4-FFF2-40B4-BE49-F238E27FC236}">
                <a16:creationId xmlns:a16="http://schemas.microsoft.com/office/drawing/2014/main" id="{055BB777-95A8-63D8-931B-473CA4A05B79}"/>
              </a:ext>
            </a:extLst>
          </p:cNvPr>
          <p:cNvSpPr>
            <a:spLocks noGrp="1"/>
          </p:cNvSpPr>
          <p:nvPr>
            <p:ph type="sldNum" sz="quarter" idx="12"/>
          </p:nvPr>
        </p:nvSpPr>
        <p:spPr>
          <a:xfrm>
            <a:off x="8610600" y="6356350"/>
            <a:ext cx="2743200" cy="365125"/>
          </a:xfrm>
        </p:spPr>
        <p:txBody>
          <a:bodyPr/>
          <a:lstStyle/>
          <a:p>
            <a:fld id="{6F99B8E4-8AB5-6149-B599-E808D21BFA16}" type="slidenum">
              <a:rPr lang="en-US" smtClean="0"/>
              <a:t>20</a:t>
            </a:fld>
            <a:endParaRPr lang="en-US" dirty="0"/>
          </a:p>
        </p:txBody>
      </p:sp>
      <p:sp>
        <p:nvSpPr>
          <p:cNvPr id="4" name="TextBox 3">
            <a:extLst>
              <a:ext uri="{FF2B5EF4-FFF2-40B4-BE49-F238E27FC236}">
                <a16:creationId xmlns:a16="http://schemas.microsoft.com/office/drawing/2014/main" id="{8A2EC3E6-163E-BFB6-874A-DF73F93EE761}"/>
              </a:ext>
            </a:extLst>
          </p:cNvPr>
          <p:cNvSpPr txBox="1"/>
          <p:nvPr/>
        </p:nvSpPr>
        <p:spPr>
          <a:xfrm>
            <a:off x="705072" y="6348514"/>
            <a:ext cx="1992853" cy="369332"/>
          </a:xfrm>
          <a:prstGeom prst="rect">
            <a:avLst/>
          </a:prstGeom>
          <a:noFill/>
        </p:spPr>
        <p:txBody>
          <a:bodyPr wrap="none" rtlCol="0">
            <a:spAutoFit/>
          </a:bodyPr>
          <a:lstStyle/>
          <a:p>
            <a:r>
              <a:rPr lang="en-US" b="1" dirty="0">
                <a:latin typeface="Aktiv Grotesk Cd Black" panose="020B0906020203020204" pitchFamily="34" charset="0"/>
                <a:cs typeface="Aktiv Grotesk Cd Black" panose="020B0906020203020204" pitchFamily="34" charset="0"/>
              </a:rPr>
              <a:t>R</a:t>
            </a:r>
            <a:r>
              <a:rPr lang="en-US" b="1" dirty="0">
                <a:solidFill>
                  <a:srgbClr val="6DAD3D"/>
                </a:solidFill>
                <a:latin typeface="Aktiv Grotesk Cd Black" panose="020B0906020203020204" pitchFamily="34" charset="0"/>
                <a:cs typeface="Aktiv Grotesk Cd Black" panose="020B0906020203020204" pitchFamily="34" charset="0"/>
              </a:rPr>
              <a:t>1</a:t>
            </a:r>
            <a:r>
              <a:rPr lang="en-US" b="1" dirty="0">
                <a:latin typeface="Aktiv Grotesk Cd Black" panose="020B0906020203020204" pitchFamily="34" charset="0"/>
                <a:cs typeface="Aktiv Grotesk Cd Black" panose="020B0906020203020204" pitchFamily="34" charset="0"/>
              </a:rPr>
              <a:t>LEARNING.COM</a:t>
            </a:r>
            <a:endParaRPr lang="en-US" dirty="0">
              <a:latin typeface="Aktiv Grotesk Cd Black" panose="020B0906020203020204" pitchFamily="34" charset="0"/>
              <a:cs typeface="Aktiv Grotesk Cd Black" panose="020B0906020203020204" pitchFamily="34" charset="0"/>
            </a:endParaRPr>
          </a:p>
        </p:txBody>
      </p:sp>
      <p:sp>
        <p:nvSpPr>
          <p:cNvPr id="5" name="TextBox 4">
            <a:extLst>
              <a:ext uri="{FF2B5EF4-FFF2-40B4-BE49-F238E27FC236}">
                <a16:creationId xmlns:a16="http://schemas.microsoft.com/office/drawing/2014/main" id="{FEA4515F-437D-0BA6-FA61-276B4FFB2BC6}"/>
              </a:ext>
            </a:extLst>
          </p:cNvPr>
          <p:cNvSpPr txBox="1"/>
          <p:nvPr/>
        </p:nvSpPr>
        <p:spPr>
          <a:xfrm>
            <a:off x="8682802" y="6413326"/>
            <a:ext cx="2117887" cy="261610"/>
          </a:xfrm>
          <a:prstGeom prst="rect">
            <a:avLst/>
          </a:prstGeom>
          <a:noFill/>
        </p:spPr>
        <p:txBody>
          <a:bodyPr wrap="none" rtlCol="0">
            <a:spAutoFit/>
          </a:bodyPr>
          <a:lstStyle/>
          <a:p>
            <a:r>
              <a:rPr lang="en-US" sz="1100" dirty="0"/>
              <a:t>Copyright 2023, R1 Publishing LLC</a:t>
            </a:r>
          </a:p>
        </p:txBody>
      </p:sp>
    </p:spTree>
    <p:extLst>
      <p:ext uri="{BB962C8B-B14F-4D97-AF65-F5344CB8AC3E}">
        <p14:creationId xmlns:p14="http://schemas.microsoft.com/office/powerpoint/2010/main" val="1301569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 company name&#10;&#10;Description automatically generated">
            <a:extLst>
              <a:ext uri="{FF2B5EF4-FFF2-40B4-BE49-F238E27FC236}">
                <a16:creationId xmlns:a16="http://schemas.microsoft.com/office/drawing/2014/main" id="{5E0C3A08-DD1D-4156-A117-7ADC80563E61}"/>
              </a:ext>
            </a:extLst>
          </p:cNvPr>
          <p:cNvPicPr>
            <a:picLocks noChangeAspect="1"/>
          </p:cNvPicPr>
          <p:nvPr/>
        </p:nvPicPr>
        <p:blipFill>
          <a:blip r:embed="rId2"/>
          <a:stretch>
            <a:fillRect/>
          </a:stretch>
        </p:blipFill>
        <p:spPr>
          <a:xfrm>
            <a:off x="131727" y="102861"/>
            <a:ext cx="1146691" cy="1102449"/>
          </a:xfrm>
          <a:prstGeom prst="rect">
            <a:avLst/>
          </a:prstGeom>
        </p:spPr>
      </p:pic>
      <p:sp>
        <p:nvSpPr>
          <p:cNvPr id="2" name="Title 1">
            <a:extLst>
              <a:ext uri="{FF2B5EF4-FFF2-40B4-BE49-F238E27FC236}">
                <a16:creationId xmlns:a16="http://schemas.microsoft.com/office/drawing/2014/main" id="{B3334FE2-BAEB-1BE2-17EF-A1AE08DE7982}"/>
              </a:ext>
            </a:extLst>
          </p:cNvPr>
          <p:cNvSpPr txBox="1">
            <a:spLocks/>
          </p:cNvSpPr>
          <p:nvPr/>
        </p:nvSpPr>
        <p:spPr>
          <a:xfrm>
            <a:off x="0" y="430636"/>
            <a:ext cx="12192000" cy="6001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ktiv Grotesk Cd XBold" panose="020B0806020203020204" pitchFamily="34" charset="0"/>
                <a:cs typeface="Aktiv Grotesk Cd XBold" panose="020B0806020203020204" pitchFamily="34" charset="0"/>
              </a:rPr>
              <a:t>Recovery Capital Screener (RCS-36)</a:t>
            </a:r>
            <a:endParaRPr lang="en-US" dirty="0">
              <a:latin typeface="Aktiv Grotesk Cd XBold" panose="020B0806020203020204" pitchFamily="34" charset="0"/>
              <a:cs typeface="Aktiv Grotesk Cd XBold" panose="020B0806020203020204" pitchFamily="34" charset="0"/>
            </a:endParaRPr>
          </a:p>
        </p:txBody>
      </p:sp>
      <p:pic>
        <p:nvPicPr>
          <p:cNvPr id="8" name="Picture 7" descr="Graphical user interface, text&#10;&#10;Description automatically generated">
            <a:extLst>
              <a:ext uri="{FF2B5EF4-FFF2-40B4-BE49-F238E27FC236}">
                <a16:creationId xmlns:a16="http://schemas.microsoft.com/office/drawing/2014/main" id="{A76330DD-7FB3-AD82-8550-F823BFD375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1019" y="1533085"/>
            <a:ext cx="6161832" cy="3987068"/>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1" name="Picture 10" descr="Graphical user interface, text, application&#10;&#10;Description automatically generated">
            <a:extLst>
              <a:ext uri="{FF2B5EF4-FFF2-40B4-BE49-F238E27FC236}">
                <a16:creationId xmlns:a16="http://schemas.microsoft.com/office/drawing/2014/main" id="{AA4E48F7-18A5-51E5-1820-5FE5F71F25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514" y="1533085"/>
            <a:ext cx="3987068" cy="3987068"/>
          </a:xfrm>
          <a:prstGeom prst="rect">
            <a:avLst/>
          </a:prstGeom>
          <a:effectLst>
            <a:outerShdw blurRad="50800" dist="38100" dir="2700000" algn="tl" rotWithShape="0">
              <a:prstClr val="black">
                <a:alpha val="40000"/>
              </a:prstClr>
            </a:outerShdw>
          </a:effectLst>
        </p:spPr>
      </p:pic>
      <p:sp>
        <p:nvSpPr>
          <p:cNvPr id="3" name="Slide Number Placeholder 4">
            <a:extLst>
              <a:ext uri="{FF2B5EF4-FFF2-40B4-BE49-F238E27FC236}">
                <a16:creationId xmlns:a16="http://schemas.microsoft.com/office/drawing/2014/main" id="{921CAAF2-B7B2-2576-B784-81A7538A5F08}"/>
              </a:ext>
            </a:extLst>
          </p:cNvPr>
          <p:cNvSpPr>
            <a:spLocks noGrp="1"/>
          </p:cNvSpPr>
          <p:nvPr>
            <p:ph type="sldNum" sz="quarter" idx="12"/>
          </p:nvPr>
        </p:nvSpPr>
        <p:spPr>
          <a:xfrm>
            <a:off x="8610600" y="6356350"/>
            <a:ext cx="2743200" cy="365125"/>
          </a:xfrm>
        </p:spPr>
        <p:txBody>
          <a:bodyPr/>
          <a:lstStyle/>
          <a:p>
            <a:fld id="{6F99B8E4-8AB5-6149-B599-E808D21BFA16}" type="slidenum">
              <a:rPr lang="en-US" smtClean="0"/>
              <a:t>21</a:t>
            </a:fld>
            <a:endParaRPr lang="en-US" dirty="0"/>
          </a:p>
        </p:txBody>
      </p:sp>
      <p:sp>
        <p:nvSpPr>
          <p:cNvPr id="4" name="TextBox 3">
            <a:extLst>
              <a:ext uri="{FF2B5EF4-FFF2-40B4-BE49-F238E27FC236}">
                <a16:creationId xmlns:a16="http://schemas.microsoft.com/office/drawing/2014/main" id="{9F758E08-F236-3F6D-2C32-9B7BA712B33E}"/>
              </a:ext>
            </a:extLst>
          </p:cNvPr>
          <p:cNvSpPr txBox="1"/>
          <p:nvPr/>
        </p:nvSpPr>
        <p:spPr>
          <a:xfrm>
            <a:off x="705072" y="6348514"/>
            <a:ext cx="1992853" cy="369332"/>
          </a:xfrm>
          <a:prstGeom prst="rect">
            <a:avLst/>
          </a:prstGeom>
          <a:noFill/>
        </p:spPr>
        <p:txBody>
          <a:bodyPr wrap="none" rtlCol="0">
            <a:spAutoFit/>
          </a:bodyPr>
          <a:lstStyle/>
          <a:p>
            <a:r>
              <a:rPr lang="en-US" b="1" dirty="0">
                <a:latin typeface="Aktiv Grotesk Cd Black" panose="020B0906020203020204" pitchFamily="34" charset="0"/>
                <a:cs typeface="Aktiv Grotesk Cd Black" panose="020B0906020203020204" pitchFamily="34" charset="0"/>
              </a:rPr>
              <a:t>R</a:t>
            </a:r>
            <a:r>
              <a:rPr lang="en-US" b="1" dirty="0">
                <a:solidFill>
                  <a:srgbClr val="6DAD3D"/>
                </a:solidFill>
                <a:latin typeface="Aktiv Grotesk Cd Black" panose="020B0906020203020204" pitchFamily="34" charset="0"/>
                <a:cs typeface="Aktiv Grotesk Cd Black" panose="020B0906020203020204" pitchFamily="34" charset="0"/>
              </a:rPr>
              <a:t>1</a:t>
            </a:r>
            <a:r>
              <a:rPr lang="en-US" b="1" dirty="0">
                <a:latin typeface="Aktiv Grotesk Cd Black" panose="020B0906020203020204" pitchFamily="34" charset="0"/>
                <a:cs typeface="Aktiv Grotesk Cd Black" panose="020B0906020203020204" pitchFamily="34" charset="0"/>
              </a:rPr>
              <a:t>LEARNING.COM</a:t>
            </a:r>
            <a:endParaRPr lang="en-US" dirty="0">
              <a:latin typeface="Aktiv Grotesk Cd Black" panose="020B0906020203020204" pitchFamily="34" charset="0"/>
              <a:cs typeface="Aktiv Grotesk Cd Black" panose="020B0906020203020204" pitchFamily="34" charset="0"/>
            </a:endParaRPr>
          </a:p>
        </p:txBody>
      </p:sp>
      <p:sp>
        <p:nvSpPr>
          <p:cNvPr id="5" name="TextBox 4">
            <a:extLst>
              <a:ext uri="{FF2B5EF4-FFF2-40B4-BE49-F238E27FC236}">
                <a16:creationId xmlns:a16="http://schemas.microsoft.com/office/drawing/2014/main" id="{BD3FB87A-3F35-3FF6-6F79-42C25DB176D3}"/>
              </a:ext>
            </a:extLst>
          </p:cNvPr>
          <p:cNvSpPr txBox="1"/>
          <p:nvPr/>
        </p:nvSpPr>
        <p:spPr>
          <a:xfrm>
            <a:off x="8682802" y="6413326"/>
            <a:ext cx="2117887" cy="261610"/>
          </a:xfrm>
          <a:prstGeom prst="rect">
            <a:avLst/>
          </a:prstGeom>
          <a:noFill/>
        </p:spPr>
        <p:txBody>
          <a:bodyPr wrap="none" rtlCol="0">
            <a:spAutoFit/>
          </a:bodyPr>
          <a:lstStyle/>
          <a:p>
            <a:r>
              <a:rPr lang="en-US" sz="1100" dirty="0"/>
              <a:t>Copyright 2023, R1 Publishing LLC</a:t>
            </a:r>
          </a:p>
        </p:txBody>
      </p:sp>
    </p:spTree>
    <p:extLst>
      <p:ext uri="{BB962C8B-B14F-4D97-AF65-F5344CB8AC3E}">
        <p14:creationId xmlns:p14="http://schemas.microsoft.com/office/powerpoint/2010/main" val="1507604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Graphical user interface, application&#10;&#10;Description automatically generated">
            <a:extLst>
              <a:ext uri="{FF2B5EF4-FFF2-40B4-BE49-F238E27FC236}">
                <a16:creationId xmlns:a16="http://schemas.microsoft.com/office/drawing/2014/main" id="{5BB3F454-25E3-D590-E438-FCD16AB502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770" y="1405798"/>
            <a:ext cx="4522425" cy="4521383"/>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0" name="Picture 9" descr="Logo, company name&#10;&#10;Description automatically generated">
            <a:extLst>
              <a:ext uri="{FF2B5EF4-FFF2-40B4-BE49-F238E27FC236}">
                <a16:creationId xmlns:a16="http://schemas.microsoft.com/office/drawing/2014/main" id="{5E0C3A08-DD1D-4156-A117-7ADC80563E61}"/>
              </a:ext>
            </a:extLst>
          </p:cNvPr>
          <p:cNvPicPr>
            <a:picLocks noChangeAspect="1"/>
          </p:cNvPicPr>
          <p:nvPr/>
        </p:nvPicPr>
        <p:blipFill>
          <a:blip r:embed="rId3"/>
          <a:stretch>
            <a:fillRect/>
          </a:stretch>
        </p:blipFill>
        <p:spPr>
          <a:xfrm>
            <a:off x="131727" y="102861"/>
            <a:ext cx="1146691" cy="1102449"/>
          </a:xfrm>
          <a:prstGeom prst="rect">
            <a:avLst/>
          </a:prstGeom>
        </p:spPr>
      </p:pic>
      <p:sp>
        <p:nvSpPr>
          <p:cNvPr id="6" name="Title 1">
            <a:extLst>
              <a:ext uri="{FF2B5EF4-FFF2-40B4-BE49-F238E27FC236}">
                <a16:creationId xmlns:a16="http://schemas.microsoft.com/office/drawing/2014/main" id="{96F49ED0-B007-2316-C6F0-AD35CA79EA50}"/>
              </a:ext>
            </a:extLst>
          </p:cNvPr>
          <p:cNvSpPr txBox="1">
            <a:spLocks/>
          </p:cNvSpPr>
          <p:nvPr/>
        </p:nvSpPr>
        <p:spPr>
          <a:xfrm>
            <a:off x="0" y="430636"/>
            <a:ext cx="12192000" cy="6001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ktiv Grotesk Cd XBold" panose="020B0806020203020204" pitchFamily="34" charset="0"/>
                <a:cs typeface="Aktiv Grotesk Cd XBold" panose="020B0806020203020204" pitchFamily="34" charset="0"/>
              </a:rPr>
              <a:t>Recovery Capital Exploration</a:t>
            </a:r>
            <a:endParaRPr lang="en-US" dirty="0">
              <a:latin typeface="Aktiv Grotesk Cd XBold" panose="020B0806020203020204" pitchFamily="34" charset="0"/>
              <a:cs typeface="Aktiv Grotesk Cd XBold" panose="020B0806020203020204" pitchFamily="34" charset="0"/>
            </a:endParaRPr>
          </a:p>
        </p:txBody>
      </p:sp>
      <p:pic>
        <p:nvPicPr>
          <p:cNvPr id="9" name="Picture 8" descr="A person holding a phone&#10;&#10;Description automatically generated with low confidence">
            <a:extLst>
              <a:ext uri="{FF2B5EF4-FFF2-40B4-BE49-F238E27FC236}">
                <a16:creationId xmlns:a16="http://schemas.microsoft.com/office/drawing/2014/main" id="{D4454B99-64C5-8C55-15FC-C7331D944698}"/>
              </a:ext>
            </a:extLst>
          </p:cNvPr>
          <p:cNvPicPr>
            <a:picLocks noChangeAspect="1"/>
          </p:cNvPicPr>
          <p:nvPr/>
        </p:nvPicPr>
        <p:blipFill>
          <a:blip r:embed="rId4"/>
          <a:stretch>
            <a:fillRect/>
          </a:stretch>
        </p:blipFill>
        <p:spPr>
          <a:xfrm flipH="1">
            <a:off x="6095997" y="1405800"/>
            <a:ext cx="4522425" cy="4524187"/>
          </a:xfrm>
          <a:prstGeom prst="rect">
            <a:avLst/>
          </a:prstGeom>
        </p:spPr>
      </p:pic>
      <p:pic>
        <p:nvPicPr>
          <p:cNvPr id="5" name="Picture 4" descr="Text&#10;&#10;Description automatically generated with medium confidence">
            <a:extLst>
              <a:ext uri="{FF2B5EF4-FFF2-40B4-BE49-F238E27FC236}">
                <a16:creationId xmlns:a16="http://schemas.microsoft.com/office/drawing/2014/main" id="{9A210C0E-75FE-CD7B-D2DB-578E0D1ACD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7" y="1405798"/>
            <a:ext cx="4524186" cy="4524186"/>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2" name="Slide Number Placeholder 4">
            <a:extLst>
              <a:ext uri="{FF2B5EF4-FFF2-40B4-BE49-F238E27FC236}">
                <a16:creationId xmlns:a16="http://schemas.microsoft.com/office/drawing/2014/main" id="{1DDE7201-CEF4-7563-7993-DB26780AF3E7}"/>
              </a:ext>
            </a:extLst>
          </p:cNvPr>
          <p:cNvSpPr>
            <a:spLocks noGrp="1"/>
          </p:cNvSpPr>
          <p:nvPr>
            <p:ph type="sldNum" sz="quarter" idx="12"/>
          </p:nvPr>
        </p:nvSpPr>
        <p:spPr>
          <a:xfrm>
            <a:off x="8610600" y="6356350"/>
            <a:ext cx="2743200" cy="365125"/>
          </a:xfrm>
        </p:spPr>
        <p:txBody>
          <a:bodyPr/>
          <a:lstStyle/>
          <a:p>
            <a:fld id="{6F99B8E4-8AB5-6149-B599-E808D21BFA16}" type="slidenum">
              <a:rPr lang="en-US" smtClean="0"/>
              <a:t>22</a:t>
            </a:fld>
            <a:endParaRPr lang="en-US" dirty="0"/>
          </a:p>
        </p:txBody>
      </p:sp>
      <p:sp>
        <p:nvSpPr>
          <p:cNvPr id="3" name="TextBox 2">
            <a:extLst>
              <a:ext uri="{FF2B5EF4-FFF2-40B4-BE49-F238E27FC236}">
                <a16:creationId xmlns:a16="http://schemas.microsoft.com/office/drawing/2014/main" id="{E2DDE4A1-C4A2-124D-D612-F357D87B944B}"/>
              </a:ext>
            </a:extLst>
          </p:cNvPr>
          <p:cNvSpPr txBox="1"/>
          <p:nvPr/>
        </p:nvSpPr>
        <p:spPr>
          <a:xfrm>
            <a:off x="705072" y="6348514"/>
            <a:ext cx="1992853" cy="369332"/>
          </a:xfrm>
          <a:prstGeom prst="rect">
            <a:avLst/>
          </a:prstGeom>
          <a:noFill/>
        </p:spPr>
        <p:txBody>
          <a:bodyPr wrap="none" rtlCol="0">
            <a:spAutoFit/>
          </a:bodyPr>
          <a:lstStyle/>
          <a:p>
            <a:r>
              <a:rPr lang="en-US" b="1" dirty="0">
                <a:latin typeface="Aktiv Grotesk Cd Black" panose="020B0906020203020204" pitchFamily="34" charset="0"/>
                <a:cs typeface="Aktiv Grotesk Cd Black" panose="020B0906020203020204" pitchFamily="34" charset="0"/>
              </a:rPr>
              <a:t>R</a:t>
            </a:r>
            <a:r>
              <a:rPr lang="en-US" b="1" dirty="0">
                <a:solidFill>
                  <a:srgbClr val="6DAD3D"/>
                </a:solidFill>
                <a:latin typeface="Aktiv Grotesk Cd Black" panose="020B0906020203020204" pitchFamily="34" charset="0"/>
                <a:cs typeface="Aktiv Grotesk Cd Black" panose="020B0906020203020204" pitchFamily="34" charset="0"/>
              </a:rPr>
              <a:t>1</a:t>
            </a:r>
            <a:r>
              <a:rPr lang="en-US" b="1" dirty="0">
                <a:latin typeface="Aktiv Grotesk Cd Black" panose="020B0906020203020204" pitchFamily="34" charset="0"/>
                <a:cs typeface="Aktiv Grotesk Cd Black" panose="020B0906020203020204" pitchFamily="34" charset="0"/>
              </a:rPr>
              <a:t>LEARNING.COM</a:t>
            </a:r>
            <a:endParaRPr lang="en-US" dirty="0">
              <a:latin typeface="Aktiv Grotesk Cd Black" panose="020B0906020203020204" pitchFamily="34" charset="0"/>
              <a:cs typeface="Aktiv Grotesk Cd Black" panose="020B0906020203020204" pitchFamily="34" charset="0"/>
            </a:endParaRPr>
          </a:p>
        </p:txBody>
      </p:sp>
      <p:sp>
        <p:nvSpPr>
          <p:cNvPr id="4" name="TextBox 3">
            <a:extLst>
              <a:ext uri="{FF2B5EF4-FFF2-40B4-BE49-F238E27FC236}">
                <a16:creationId xmlns:a16="http://schemas.microsoft.com/office/drawing/2014/main" id="{DA15AB58-8EFA-4A31-B073-6B1B0DA87F7F}"/>
              </a:ext>
            </a:extLst>
          </p:cNvPr>
          <p:cNvSpPr txBox="1"/>
          <p:nvPr/>
        </p:nvSpPr>
        <p:spPr>
          <a:xfrm>
            <a:off x="8682802" y="6413326"/>
            <a:ext cx="2117887" cy="261610"/>
          </a:xfrm>
          <a:prstGeom prst="rect">
            <a:avLst/>
          </a:prstGeom>
          <a:noFill/>
        </p:spPr>
        <p:txBody>
          <a:bodyPr wrap="none" rtlCol="0">
            <a:spAutoFit/>
          </a:bodyPr>
          <a:lstStyle/>
          <a:p>
            <a:r>
              <a:rPr lang="en-US" sz="1100" dirty="0"/>
              <a:t>Copyright 2023, R1 Publishing LLC</a:t>
            </a:r>
          </a:p>
        </p:txBody>
      </p:sp>
    </p:spTree>
    <p:extLst>
      <p:ext uri="{BB962C8B-B14F-4D97-AF65-F5344CB8AC3E}">
        <p14:creationId xmlns:p14="http://schemas.microsoft.com/office/powerpoint/2010/main" val="731111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 company name&#10;&#10;Description automatically generated">
            <a:extLst>
              <a:ext uri="{FF2B5EF4-FFF2-40B4-BE49-F238E27FC236}">
                <a16:creationId xmlns:a16="http://schemas.microsoft.com/office/drawing/2014/main" id="{5E0C3A08-DD1D-4156-A117-7ADC80563E61}"/>
              </a:ext>
            </a:extLst>
          </p:cNvPr>
          <p:cNvPicPr>
            <a:picLocks noChangeAspect="1"/>
          </p:cNvPicPr>
          <p:nvPr/>
        </p:nvPicPr>
        <p:blipFill>
          <a:blip r:embed="rId2"/>
          <a:stretch>
            <a:fillRect/>
          </a:stretch>
        </p:blipFill>
        <p:spPr>
          <a:xfrm>
            <a:off x="131727" y="102861"/>
            <a:ext cx="1146691" cy="1102449"/>
          </a:xfrm>
          <a:prstGeom prst="rect">
            <a:avLst/>
          </a:prstGeom>
        </p:spPr>
      </p:pic>
      <p:sp>
        <p:nvSpPr>
          <p:cNvPr id="2" name="Title 1">
            <a:extLst>
              <a:ext uri="{FF2B5EF4-FFF2-40B4-BE49-F238E27FC236}">
                <a16:creationId xmlns:a16="http://schemas.microsoft.com/office/drawing/2014/main" id="{B3334FE2-BAEB-1BE2-17EF-A1AE08DE7982}"/>
              </a:ext>
            </a:extLst>
          </p:cNvPr>
          <p:cNvSpPr txBox="1">
            <a:spLocks/>
          </p:cNvSpPr>
          <p:nvPr/>
        </p:nvSpPr>
        <p:spPr>
          <a:xfrm>
            <a:off x="0" y="274265"/>
            <a:ext cx="12192000" cy="6001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ktiv Grotesk Cd XBold" panose="020B0806020203020204" pitchFamily="34" charset="0"/>
                <a:cs typeface="Aktiv Grotesk Cd XBold" panose="020B0806020203020204" pitchFamily="34" charset="0"/>
              </a:rPr>
              <a:t>Recovery Capital Dimensions</a:t>
            </a:r>
            <a:endParaRPr lang="en-US" dirty="0">
              <a:latin typeface="Aktiv Grotesk Cd XBold" panose="020B0806020203020204" pitchFamily="34" charset="0"/>
              <a:cs typeface="Aktiv Grotesk Cd XBold" panose="020B0806020203020204" pitchFamily="34" charset="0"/>
            </a:endParaRPr>
          </a:p>
        </p:txBody>
      </p:sp>
      <p:pic>
        <p:nvPicPr>
          <p:cNvPr id="4" name="Picture 3" descr="Graphical user interface, text, application&#10;&#10;Description automatically generated">
            <a:extLst>
              <a:ext uri="{FF2B5EF4-FFF2-40B4-BE49-F238E27FC236}">
                <a16:creationId xmlns:a16="http://schemas.microsoft.com/office/drawing/2014/main" id="{CB2CE915-9098-47FF-D782-8FFD0A8BA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4064" y="1065119"/>
            <a:ext cx="1760931" cy="2619643"/>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2E7345CE-9BB5-A437-2477-C0C9AA057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9022" y="1019026"/>
            <a:ext cx="1760931" cy="2619643"/>
          </a:xfrm>
          <a:prstGeom prst="rect">
            <a:avLst/>
          </a:prstGeom>
        </p:spPr>
      </p:pic>
      <p:pic>
        <p:nvPicPr>
          <p:cNvPr id="6" name="Picture 5" descr="Graphical user interface, text, application, chat or text message&#10;&#10;Description automatically generated">
            <a:extLst>
              <a:ext uri="{FF2B5EF4-FFF2-40B4-BE49-F238E27FC236}">
                <a16:creationId xmlns:a16="http://schemas.microsoft.com/office/drawing/2014/main" id="{117A273A-0557-24CC-EF05-B41DDFAAD6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3980" y="1020811"/>
            <a:ext cx="1759731" cy="2617858"/>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6470FA76-F319-6453-6BC8-6CDF6797AA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9799" y="3664908"/>
            <a:ext cx="1759731" cy="2617858"/>
          </a:xfrm>
          <a:prstGeom prst="rect">
            <a:avLst/>
          </a:prstGeom>
        </p:spPr>
      </p:pic>
      <p:pic>
        <p:nvPicPr>
          <p:cNvPr id="9" name="Picture 8" descr="Graphical user interface, text&#10;&#10;Description automatically generated">
            <a:extLst>
              <a:ext uri="{FF2B5EF4-FFF2-40B4-BE49-F238E27FC236}">
                <a16:creationId xmlns:a16="http://schemas.microsoft.com/office/drawing/2014/main" id="{165C9507-8F27-1C3D-BD3B-875BCBF390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83557" y="3664908"/>
            <a:ext cx="1759731" cy="2617858"/>
          </a:xfrm>
          <a:prstGeom prst="rect">
            <a:avLst/>
          </a:prstGeom>
        </p:spPr>
      </p:pic>
      <p:pic>
        <p:nvPicPr>
          <p:cNvPr id="7" name="Picture 6" descr="Diagram&#10;&#10;Description automatically generated">
            <a:extLst>
              <a:ext uri="{FF2B5EF4-FFF2-40B4-BE49-F238E27FC236}">
                <a16:creationId xmlns:a16="http://schemas.microsoft.com/office/drawing/2014/main" id="{C1B88640-3B78-242E-F1B9-CF29A485C0A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34847" y="1327729"/>
            <a:ext cx="3142116" cy="4674357"/>
          </a:xfrm>
          <a:prstGeom prst="rect">
            <a:avLst/>
          </a:prstGeom>
        </p:spPr>
      </p:pic>
      <p:sp>
        <p:nvSpPr>
          <p:cNvPr id="3" name="Slide Number Placeholder 4">
            <a:extLst>
              <a:ext uri="{FF2B5EF4-FFF2-40B4-BE49-F238E27FC236}">
                <a16:creationId xmlns:a16="http://schemas.microsoft.com/office/drawing/2014/main" id="{FF79AE13-072A-375E-A745-946A2D79EE37}"/>
              </a:ext>
            </a:extLst>
          </p:cNvPr>
          <p:cNvSpPr>
            <a:spLocks noGrp="1"/>
          </p:cNvSpPr>
          <p:nvPr>
            <p:ph type="sldNum" sz="quarter" idx="12"/>
          </p:nvPr>
        </p:nvSpPr>
        <p:spPr>
          <a:xfrm>
            <a:off x="8610600" y="6356350"/>
            <a:ext cx="2743200" cy="365125"/>
          </a:xfrm>
        </p:spPr>
        <p:txBody>
          <a:bodyPr/>
          <a:lstStyle/>
          <a:p>
            <a:fld id="{6F99B8E4-8AB5-6149-B599-E808D21BFA16}" type="slidenum">
              <a:rPr lang="en-US" smtClean="0"/>
              <a:t>23</a:t>
            </a:fld>
            <a:endParaRPr lang="en-US" dirty="0"/>
          </a:p>
        </p:txBody>
      </p:sp>
      <p:sp>
        <p:nvSpPr>
          <p:cNvPr id="11" name="TextBox 10">
            <a:extLst>
              <a:ext uri="{FF2B5EF4-FFF2-40B4-BE49-F238E27FC236}">
                <a16:creationId xmlns:a16="http://schemas.microsoft.com/office/drawing/2014/main" id="{C756E284-24F2-86BF-7FCE-9730ECFB593C}"/>
              </a:ext>
            </a:extLst>
          </p:cNvPr>
          <p:cNvSpPr txBox="1"/>
          <p:nvPr/>
        </p:nvSpPr>
        <p:spPr>
          <a:xfrm>
            <a:off x="705072" y="6348514"/>
            <a:ext cx="1992853" cy="369332"/>
          </a:xfrm>
          <a:prstGeom prst="rect">
            <a:avLst/>
          </a:prstGeom>
          <a:noFill/>
        </p:spPr>
        <p:txBody>
          <a:bodyPr wrap="none" rtlCol="0">
            <a:spAutoFit/>
          </a:bodyPr>
          <a:lstStyle/>
          <a:p>
            <a:r>
              <a:rPr lang="en-US" b="1" dirty="0">
                <a:latin typeface="Aktiv Grotesk Cd Black" panose="020B0906020203020204" pitchFamily="34" charset="0"/>
                <a:cs typeface="Aktiv Grotesk Cd Black" panose="020B0906020203020204" pitchFamily="34" charset="0"/>
              </a:rPr>
              <a:t>R</a:t>
            </a:r>
            <a:r>
              <a:rPr lang="en-US" b="1" dirty="0">
                <a:solidFill>
                  <a:srgbClr val="6DAD3D"/>
                </a:solidFill>
                <a:latin typeface="Aktiv Grotesk Cd Black" panose="020B0906020203020204" pitchFamily="34" charset="0"/>
                <a:cs typeface="Aktiv Grotesk Cd Black" panose="020B0906020203020204" pitchFamily="34" charset="0"/>
              </a:rPr>
              <a:t>1</a:t>
            </a:r>
            <a:r>
              <a:rPr lang="en-US" b="1" dirty="0">
                <a:latin typeface="Aktiv Grotesk Cd Black" panose="020B0906020203020204" pitchFamily="34" charset="0"/>
                <a:cs typeface="Aktiv Grotesk Cd Black" panose="020B0906020203020204" pitchFamily="34" charset="0"/>
              </a:rPr>
              <a:t>LEARNING.COM</a:t>
            </a:r>
            <a:endParaRPr lang="en-US" dirty="0">
              <a:latin typeface="Aktiv Grotesk Cd Black" panose="020B0906020203020204" pitchFamily="34" charset="0"/>
              <a:cs typeface="Aktiv Grotesk Cd Black" panose="020B0906020203020204" pitchFamily="34" charset="0"/>
            </a:endParaRPr>
          </a:p>
        </p:txBody>
      </p:sp>
      <p:sp>
        <p:nvSpPr>
          <p:cNvPr id="12" name="TextBox 11">
            <a:extLst>
              <a:ext uri="{FF2B5EF4-FFF2-40B4-BE49-F238E27FC236}">
                <a16:creationId xmlns:a16="http://schemas.microsoft.com/office/drawing/2014/main" id="{CA28F9D7-ED85-3FFC-4339-BD521DE09A48}"/>
              </a:ext>
            </a:extLst>
          </p:cNvPr>
          <p:cNvSpPr txBox="1"/>
          <p:nvPr/>
        </p:nvSpPr>
        <p:spPr>
          <a:xfrm>
            <a:off x="8682802" y="6413326"/>
            <a:ext cx="2117887" cy="261610"/>
          </a:xfrm>
          <a:prstGeom prst="rect">
            <a:avLst/>
          </a:prstGeom>
          <a:noFill/>
        </p:spPr>
        <p:txBody>
          <a:bodyPr wrap="none" rtlCol="0">
            <a:spAutoFit/>
          </a:bodyPr>
          <a:lstStyle/>
          <a:p>
            <a:r>
              <a:rPr lang="en-US" sz="1100" dirty="0"/>
              <a:t>Copyright 2023, R1 Publishing LLC</a:t>
            </a:r>
          </a:p>
        </p:txBody>
      </p:sp>
    </p:spTree>
    <p:extLst>
      <p:ext uri="{BB962C8B-B14F-4D97-AF65-F5344CB8AC3E}">
        <p14:creationId xmlns:p14="http://schemas.microsoft.com/office/powerpoint/2010/main" val="148199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tract 1">
            <a:extLst>
              <a:ext uri="{FF2B5EF4-FFF2-40B4-BE49-F238E27FC236}">
                <a16:creationId xmlns:a16="http://schemas.microsoft.com/office/drawing/2014/main" id="{143A6ECE-D4A9-2C1E-810B-A5692C68C23C}"/>
              </a:ext>
            </a:extLst>
          </p:cNvPr>
          <p:cNvSpPr/>
          <p:nvPr/>
        </p:nvSpPr>
        <p:spPr>
          <a:xfrm>
            <a:off x="3497178" y="681788"/>
            <a:ext cx="5197643" cy="5197643"/>
          </a:xfrm>
          <a:prstGeom prst="flowChartExtra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3D75DABE-315C-1DFD-47F1-EE8667EB6366}"/>
              </a:ext>
            </a:extLst>
          </p:cNvPr>
          <p:cNvCxnSpPr/>
          <p:nvPr/>
        </p:nvCxnSpPr>
        <p:spPr>
          <a:xfrm>
            <a:off x="4932946" y="2422358"/>
            <a:ext cx="2326106"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8151A83-4626-058F-CC00-A0979AF36321}"/>
              </a:ext>
            </a:extLst>
          </p:cNvPr>
          <p:cNvCxnSpPr>
            <a:cxnSpLocks/>
          </p:cNvCxnSpPr>
          <p:nvPr/>
        </p:nvCxnSpPr>
        <p:spPr>
          <a:xfrm>
            <a:off x="4203030" y="4122821"/>
            <a:ext cx="4227096"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9E75ED1-B80A-84E8-16FB-35E0ECE3E734}"/>
              </a:ext>
            </a:extLst>
          </p:cNvPr>
          <p:cNvSpPr txBox="1"/>
          <p:nvPr/>
        </p:nvSpPr>
        <p:spPr>
          <a:xfrm>
            <a:off x="5211942" y="4716379"/>
            <a:ext cx="1633781" cy="461665"/>
          </a:xfrm>
          <a:prstGeom prst="rect">
            <a:avLst/>
          </a:prstGeom>
          <a:noFill/>
        </p:spPr>
        <p:txBody>
          <a:bodyPr wrap="none" rtlCol="0">
            <a:spAutoFit/>
          </a:bodyPr>
          <a:lstStyle/>
          <a:p>
            <a:r>
              <a:rPr lang="en-US" sz="2400" dirty="0">
                <a:solidFill>
                  <a:schemeClr val="bg1"/>
                </a:solidFill>
              </a:rPr>
              <a:t>Individuals </a:t>
            </a:r>
          </a:p>
        </p:txBody>
      </p:sp>
      <p:sp>
        <p:nvSpPr>
          <p:cNvPr id="8" name="TextBox 7">
            <a:extLst>
              <a:ext uri="{FF2B5EF4-FFF2-40B4-BE49-F238E27FC236}">
                <a16:creationId xmlns:a16="http://schemas.microsoft.com/office/drawing/2014/main" id="{CE57D431-F62B-2BB9-12C4-B5BFBE8AE4BC}"/>
              </a:ext>
            </a:extLst>
          </p:cNvPr>
          <p:cNvSpPr txBox="1"/>
          <p:nvPr/>
        </p:nvSpPr>
        <p:spPr>
          <a:xfrm>
            <a:off x="5133315" y="3067599"/>
            <a:ext cx="1855960" cy="830997"/>
          </a:xfrm>
          <a:prstGeom prst="rect">
            <a:avLst/>
          </a:prstGeom>
          <a:noFill/>
        </p:spPr>
        <p:txBody>
          <a:bodyPr wrap="square" rtlCol="0">
            <a:spAutoFit/>
          </a:bodyPr>
          <a:lstStyle/>
          <a:p>
            <a:r>
              <a:rPr lang="en-US" sz="2400" dirty="0">
                <a:solidFill>
                  <a:schemeClr val="bg1"/>
                </a:solidFill>
              </a:rPr>
              <a:t>Workers / Peer mentors</a:t>
            </a:r>
          </a:p>
        </p:txBody>
      </p:sp>
      <p:sp>
        <p:nvSpPr>
          <p:cNvPr id="9" name="TextBox 8">
            <a:extLst>
              <a:ext uri="{FF2B5EF4-FFF2-40B4-BE49-F238E27FC236}">
                <a16:creationId xmlns:a16="http://schemas.microsoft.com/office/drawing/2014/main" id="{B3D21B95-B4AD-2E37-870D-BEEABC44EAA1}"/>
              </a:ext>
            </a:extLst>
          </p:cNvPr>
          <p:cNvSpPr txBox="1"/>
          <p:nvPr/>
        </p:nvSpPr>
        <p:spPr>
          <a:xfrm>
            <a:off x="5367819" y="1925525"/>
            <a:ext cx="1510926" cy="400110"/>
          </a:xfrm>
          <a:prstGeom prst="rect">
            <a:avLst/>
          </a:prstGeom>
          <a:noFill/>
        </p:spPr>
        <p:txBody>
          <a:bodyPr wrap="none" rtlCol="0">
            <a:spAutoFit/>
          </a:bodyPr>
          <a:lstStyle/>
          <a:p>
            <a:r>
              <a:rPr lang="en-US" sz="2000" dirty="0" err="1">
                <a:solidFill>
                  <a:schemeClr val="bg1"/>
                </a:solidFill>
              </a:rPr>
              <a:t>Organisation</a:t>
            </a:r>
            <a:endParaRPr lang="en-US" sz="2000" dirty="0">
              <a:solidFill>
                <a:schemeClr val="bg1"/>
              </a:solidFill>
            </a:endParaRPr>
          </a:p>
        </p:txBody>
      </p:sp>
    </p:spTree>
    <p:extLst>
      <p:ext uri="{BB962C8B-B14F-4D97-AF65-F5344CB8AC3E}">
        <p14:creationId xmlns:p14="http://schemas.microsoft.com/office/powerpoint/2010/main" val="3180257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5DD1EA10-D2AD-12C7-AF8F-0029C17E4BF1}"/>
              </a:ext>
            </a:extLst>
          </p:cNvPr>
          <p:cNvSpPr>
            <a:spLocks noGrp="1"/>
          </p:cNvSpPr>
          <p:nvPr>
            <p:ph type="title"/>
          </p:nvPr>
        </p:nvSpPr>
        <p:spPr>
          <a:xfrm>
            <a:off x="1171074" y="1396686"/>
            <a:ext cx="3240506" cy="4064628"/>
          </a:xfrm>
        </p:spPr>
        <p:txBody>
          <a:bodyPr>
            <a:normAutofit/>
          </a:bodyPr>
          <a:lstStyle/>
          <a:p>
            <a:r>
              <a:rPr lang="en-GB">
                <a:solidFill>
                  <a:srgbClr val="FFFFFF"/>
                </a:solidFill>
              </a:rPr>
              <a:t>So what is a recovery-oriented system of care? </a:t>
            </a:r>
          </a:p>
        </p:txBody>
      </p:sp>
      <p:sp>
        <p:nvSpPr>
          <p:cNvPr id="14" name="Arc 13">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0DB5E16D-58FE-A2D9-36FD-D578CD12FBF7}"/>
              </a:ext>
            </a:extLst>
          </p:cNvPr>
          <p:cNvSpPr>
            <a:spLocks noGrp="1"/>
          </p:cNvSpPr>
          <p:nvPr>
            <p:ph idx="1"/>
          </p:nvPr>
        </p:nvSpPr>
        <p:spPr>
          <a:xfrm>
            <a:off x="5370153" y="1526033"/>
            <a:ext cx="5536397" cy="3935281"/>
          </a:xfrm>
        </p:spPr>
        <p:txBody>
          <a:bodyPr>
            <a:normAutofit/>
          </a:bodyPr>
          <a:lstStyle/>
          <a:p>
            <a:pPr marL="0" indent="0">
              <a:buNone/>
            </a:pPr>
            <a:r>
              <a:rPr lang="en-GB" dirty="0"/>
              <a:t>White (2008): “the complete network of indigenous and professional services and relationships that can support the long-term recovery of individuals and families and the creation of values and policies in the larger cultural and policy environment that are supportive of these recovery processes” (page 28)</a:t>
            </a:r>
          </a:p>
        </p:txBody>
      </p:sp>
      <p:pic>
        <p:nvPicPr>
          <p:cNvPr id="2" name="Picture 1">
            <a:extLst>
              <a:ext uri="{FF2B5EF4-FFF2-40B4-BE49-F238E27FC236}">
                <a16:creationId xmlns:a16="http://schemas.microsoft.com/office/drawing/2014/main" id="{6A117A9F-4225-53C0-2E4E-481690B1DCFE}"/>
              </a:ext>
            </a:extLst>
          </p:cNvPr>
          <p:cNvPicPr>
            <a:picLocks noChangeAspect="1"/>
          </p:cNvPicPr>
          <p:nvPr/>
        </p:nvPicPr>
        <p:blipFill>
          <a:blip r:embed="rId2"/>
          <a:stretch>
            <a:fillRect/>
          </a:stretch>
        </p:blipFill>
        <p:spPr>
          <a:xfrm>
            <a:off x="0" y="6096369"/>
            <a:ext cx="2153093" cy="714850"/>
          </a:xfrm>
          <a:prstGeom prst="rect">
            <a:avLst/>
          </a:prstGeom>
        </p:spPr>
      </p:pic>
      <p:pic>
        <p:nvPicPr>
          <p:cNvPr id="3" name="Picture 2" descr="A picture containing graphics, font, graphic design, logo&#10;&#10;Description automatically generated">
            <a:extLst>
              <a:ext uri="{FF2B5EF4-FFF2-40B4-BE49-F238E27FC236}">
                <a16:creationId xmlns:a16="http://schemas.microsoft.com/office/drawing/2014/main" id="{F89CE866-4295-3C58-7613-DC8963829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4271039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45D964-5AFF-D792-5920-E68114090360}"/>
              </a:ext>
            </a:extLst>
          </p:cNvPr>
          <p:cNvSpPr>
            <a:spLocks noGrp="1"/>
          </p:cNvSpPr>
          <p:nvPr>
            <p:ph type="title"/>
          </p:nvPr>
        </p:nvSpPr>
        <p:spPr>
          <a:xfrm>
            <a:off x="640080" y="325369"/>
            <a:ext cx="4368602" cy="1956841"/>
          </a:xfrm>
        </p:spPr>
        <p:txBody>
          <a:bodyPr anchor="b">
            <a:normAutofit/>
          </a:bodyPr>
          <a:lstStyle/>
          <a:p>
            <a:r>
              <a:rPr lang="en-GB" sz="4200"/>
              <a:t>So what is different about Inclusive Recovery Cities?</a:t>
            </a:r>
          </a:p>
        </p:txBody>
      </p:sp>
      <p:sp>
        <p:nvSpPr>
          <p:cNvPr id="5" name="Content Placeholder 2">
            <a:extLst>
              <a:ext uri="{FF2B5EF4-FFF2-40B4-BE49-F238E27FC236}">
                <a16:creationId xmlns:a16="http://schemas.microsoft.com/office/drawing/2014/main" id="{F57F65E9-D9FF-1963-D82C-72E7CB1734FA}"/>
              </a:ext>
            </a:extLst>
          </p:cNvPr>
          <p:cNvSpPr>
            <a:spLocks noGrp="1"/>
          </p:cNvSpPr>
          <p:nvPr>
            <p:ph idx="1"/>
          </p:nvPr>
        </p:nvSpPr>
        <p:spPr>
          <a:xfrm>
            <a:off x="640080" y="2872899"/>
            <a:ext cx="4243589" cy="3320668"/>
          </a:xfrm>
        </p:spPr>
        <p:txBody>
          <a:bodyPr>
            <a:normAutofit/>
          </a:bodyPr>
          <a:lstStyle/>
          <a:p>
            <a:r>
              <a:rPr lang="en-GB" sz="1500"/>
              <a:t>They are ROSCs ++</a:t>
            </a:r>
          </a:p>
          <a:p>
            <a:r>
              <a:rPr lang="en-GB" sz="1500"/>
              <a:t>The key additional elements are about:</a:t>
            </a:r>
          </a:p>
          <a:p>
            <a:pPr lvl="1"/>
            <a:r>
              <a:rPr lang="en-GB" sz="1500"/>
              <a:t>Coordination and integration</a:t>
            </a:r>
          </a:p>
          <a:p>
            <a:pPr lvl="1"/>
            <a:r>
              <a:rPr lang="en-GB" sz="1500"/>
              <a:t>Innovation </a:t>
            </a:r>
          </a:p>
          <a:p>
            <a:pPr lvl="1"/>
            <a:r>
              <a:rPr lang="en-GB" sz="1500"/>
              <a:t>Social enterprise</a:t>
            </a:r>
          </a:p>
          <a:p>
            <a:pPr lvl="1"/>
            <a:r>
              <a:rPr lang="en-GB" sz="1500"/>
              <a:t>Giving back</a:t>
            </a:r>
          </a:p>
          <a:p>
            <a:pPr marL="457200" lvl="1" indent="0">
              <a:buNone/>
            </a:pPr>
            <a:endParaRPr lang="en-GB" sz="1500"/>
          </a:p>
          <a:p>
            <a:pPr marL="457200" lvl="1" indent="0">
              <a:buNone/>
            </a:pPr>
            <a:r>
              <a:rPr lang="en-GB" sz="1500" b="1"/>
              <a:t>An Inclusive Recovery City is a city where the implementation of recovery models and principles makes the city a better place to live for everyone, and which implements an ROSC at a city level</a:t>
            </a:r>
          </a:p>
        </p:txBody>
      </p:sp>
      <p:pic>
        <p:nvPicPr>
          <p:cNvPr id="7" name="Picture 6">
            <a:extLst>
              <a:ext uri="{FF2B5EF4-FFF2-40B4-BE49-F238E27FC236}">
                <a16:creationId xmlns:a16="http://schemas.microsoft.com/office/drawing/2014/main" id="{34643C5D-1855-AC5C-6D68-2776A123FE99}"/>
              </a:ext>
            </a:extLst>
          </p:cNvPr>
          <p:cNvPicPr>
            <a:picLocks noChangeAspect="1"/>
          </p:cNvPicPr>
          <p:nvPr/>
        </p:nvPicPr>
        <p:blipFill rotWithShape="1">
          <a:blip r:embed="rId2"/>
          <a:srcRect l="19966" r="1308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49256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33FE54A-A994-42FB-94E0-168474F6B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FD7B477-8513-4219-81DB-3A481B53E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365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C8EBBFA2-B558-8187-BB71-56797900EC48}"/>
              </a:ext>
            </a:extLst>
          </p:cNvPr>
          <p:cNvPicPr>
            <a:picLocks noGrp="1" noChangeAspect="1"/>
          </p:cNvPicPr>
          <p:nvPr>
            <p:ph idx="1"/>
          </p:nvPr>
        </p:nvPicPr>
        <p:blipFill rotWithShape="1">
          <a:blip r:embed="rId2"/>
          <a:srcRect r="-1" b="10216"/>
          <a:stretch/>
        </p:blipFill>
        <p:spPr>
          <a:xfrm>
            <a:off x="838200" y="618387"/>
            <a:ext cx="10506456" cy="5306075"/>
          </a:xfrm>
          <a:prstGeom prst="rect">
            <a:avLst/>
          </a:prstGeom>
        </p:spPr>
      </p:pic>
      <p:sp>
        <p:nvSpPr>
          <p:cNvPr id="15" name="Rectangle 14">
            <a:extLst>
              <a:ext uri="{FF2B5EF4-FFF2-40B4-BE49-F238E27FC236}">
                <a16:creationId xmlns:a16="http://schemas.microsoft.com/office/drawing/2014/main" id="{F16BB282-D67A-4262-B395-9B9E59382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338062"/>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46C68D6-64CC-080C-C049-2ABD32023AE3}"/>
              </a:ext>
            </a:extLst>
          </p:cNvPr>
          <p:cNvPicPr>
            <a:picLocks noChangeAspect="1"/>
          </p:cNvPicPr>
          <p:nvPr/>
        </p:nvPicPr>
        <p:blipFill>
          <a:blip r:embed="rId3"/>
          <a:stretch>
            <a:fillRect/>
          </a:stretch>
        </p:blipFill>
        <p:spPr>
          <a:xfrm>
            <a:off x="0" y="6187622"/>
            <a:ext cx="2019146" cy="670378"/>
          </a:xfrm>
          <a:prstGeom prst="rect">
            <a:avLst/>
          </a:prstGeom>
        </p:spPr>
      </p:pic>
      <p:pic>
        <p:nvPicPr>
          <p:cNvPr id="8" name="Picture 7" descr="A picture containing graphics, font, graphic design, logo&#10;&#10;Description automatically generated">
            <a:extLst>
              <a:ext uri="{FF2B5EF4-FFF2-40B4-BE49-F238E27FC236}">
                <a16:creationId xmlns:a16="http://schemas.microsoft.com/office/drawing/2014/main" id="{53D6E956-AC0F-42AC-6F3A-AF86B56EAC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4442" y="6272930"/>
            <a:ext cx="984244" cy="541334"/>
          </a:xfrm>
          <a:prstGeom prst="rect">
            <a:avLst/>
          </a:prstGeom>
        </p:spPr>
      </p:pic>
    </p:spTree>
    <p:extLst>
      <p:ext uri="{BB962C8B-B14F-4D97-AF65-F5344CB8AC3E}">
        <p14:creationId xmlns:p14="http://schemas.microsoft.com/office/powerpoint/2010/main" val="2948523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11">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4" name="Title 1">
            <a:extLst>
              <a:ext uri="{FF2B5EF4-FFF2-40B4-BE49-F238E27FC236}">
                <a16:creationId xmlns:a16="http://schemas.microsoft.com/office/drawing/2014/main" id="{E4600206-5B95-71A4-F749-819E91B55633}"/>
              </a:ext>
            </a:extLst>
          </p:cNvPr>
          <p:cNvSpPr>
            <a:spLocks noGrp="1"/>
          </p:cNvSpPr>
          <p:nvPr>
            <p:ph type="title"/>
          </p:nvPr>
        </p:nvSpPr>
        <p:spPr>
          <a:xfrm>
            <a:off x="838200" y="401221"/>
            <a:ext cx="10515600" cy="1348065"/>
          </a:xfrm>
        </p:spPr>
        <p:txBody>
          <a:bodyPr>
            <a:normAutofit/>
          </a:bodyPr>
          <a:lstStyle/>
          <a:p>
            <a:pPr algn="ctr"/>
            <a:r>
              <a:rPr lang="en-GB" sz="5400" dirty="0">
                <a:solidFill>
                  <a:srgbClr val="FFFFFF"/>
                </a:solidFill>
              </a:rPr>
              <a:t>Key concepts and conclusions </a:t>
            </a:r>
          </a:p>
        </p:txBody>
      </p:sp>
      <p:sp>
        <p:nvSpPr>
          <p:cNvPr id="5" name="Text Placeholder 2">
            <a:extLst>
              <a:ext uri="{FF2B5EF4-FFF2-40B4-BE49-F238E27FC236}">
                <a16:creationId xmlns:a16="http://schemas.microsoft.com/office/drawing/2014/main" id="{24FD585C-7CBB-722D-8641-B992D853D6A1}"/>
              </a:ext>
            </a:extLst>
          </p:cNvPr>
          <p:cNvSpPr>
            <a:spLocks noGrp="1"/>
          </p:cNvSpPr>
          <p:nvPr>
            <p:ph idx="1"/>
          </p:nvPr>
        </p:nvSpPr>
        <p:spPr>
          <a:xfrm>
            <a:off x="838200" y="2586789"/>
            <a:ext cx="10515600" cy="3590174"/>
          </a:xfrm>
        </p:spPr>
        <p:txBody>
          <a:bodyPr>
            <a:normAutofit/>
          </a:bodyPr>
          <a:lstStyle/>
          <a:p>
            <a:pPr marL="342900" indent="-342900">
              <a:buFont typeface="Arial" panose="020B0604020202020204" pitchFamily="34" charset="0"/>
              <a:buChar char="•"/>
            </a:pPr>
            <a:r>
              <a:rPr lang="en-GB" sz="2000" dirty="0"/>
              <a:t>CHIME</a:t>
            </a:r>
          </a:p>
          <a:p>
            <a:pPr marL="342900" indent="-342900">
              <a:buFont typeface="Arial" panose="020B0604020202020204" pitchFamily="34" charset="0"/>
              <a:buChar char="•"/>
            </a:pPr>
            <a:r>
              <a:rPr lang="en-GB" sz="2000" dirty="0"/>
              <a:t>Recovery Capital </a:t>
            </a:r>
          </a:p>
          <a:p>
            <a:pPr marL="342900" indent="-342900">
              <a:buFont typeface="Arial" panose="020B0604020202020204" pitchFamily="34" charset="0"/>
              <a:buChar char="•"/>
            </a:pPr>
            <a:r>
              <a:rPr lang="en-GB" sz="2000" dirty="0"/>
              <a:t>Contagion and community </a:t>
            </a:r>
          </a:p>
          <a:p>
            <a:pPr marL="342900" indent="-342900">
              <a:buFont typeface="Arial" panose="020B0604020202020204" pitchFamily="34" charset="0"/>
              <a:buChar char="•"/>
            </a:pPr>
            <a:r>
              <a:rPr lang="en-GB" sz="2000" dirty="0"/>
              <a:t>Cascades for professionals to mirror contagion for individuals </a:t>
            </a:r>
          </a:p>
          <a:p>
            <a:pPr marL="342900" indent="-342900">
              <a:buFont typeface="Arial" panose="020B0604020202020204" pitchFamily="34" charset="0"/>
              <a:buChar char="•"/>
            </a:pPr>
            <a:r>
              <a:rPr lang="en-GB" sz="2000" dirty="0"/>
              <a:t>ROSC and Inclusive Recovery Cities </a:t>
            </a:r>
          </a:p>
          <a:p>
            <a:pPr marL="342900" indent="-342900">
              <a:buFont typeface="Arial" panose="020B0604020202020204" pitchFamily="34" charset="0"/>
              <a:buChar char="•"/>
            </a:pPr>
            <a:r>
              <a:rPr lang="en-GB" sz="2000" dirty="0"/>
              <a:t>From the social to the ecological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p:txBody>
      </p:sp>
      <p:pic>
        <p:nvPicPr>
          <p:cNvPr id="6" name="Picture 5">
            <a:extLst>
              <a:ext uri="{FF2B5EF4-FFF2-40B4-BE49-F238E27FC236}">
                <a16:creationId xmlns:a16="http://schemas.microsoft.com/office/drawing/2014/main" id="{A11A5779-F0E0-CEF6-F788-28C1A2FD7B5C}"/>
              </a:ext>
            </a:extLst>
          </p:cNvPr>
          <p:cNvPicPr>
            <a:picLocks noChangeAspect="1"/>
          </p:cNvPicPr>
          <p:nvPr/>
        </p:nvPicPr>
        <p:blipFill>
          <a:blip r:embed="rId2"/>
          <a:stretch>
            <a:fillRect/>
          </a:stretch>
        </p:blipFill>
        <p:spPr>
          <a:xfrm>
            <a:off x="-3048" y="6206044"/>
            <a:ext cx="1857112" cy="616581"/>
          </a:xfrm>
          <a:prstGeom prst="rect">
            <a:avLst/>
          </a:prstGeom>
        </p:spPr>
      </p:pic>
      <p:pic>
        <p:nvPicPr>
          <p:cNvPr id="7" name="Picture 6" descr="A picture containing graphics, font, graphic design, logo&#10;&#10;Description automatically generated">
            <a:extLst>
              <a:ext uri="{FF2B5EF4-FFF2-40B4-BE49-F238E27FC236}">
                <a16:creationId xmlns:a16="http://schemas.microsoft.com/office/drawing/2014/main" id="{D1969EB5-41B3-E80C-29A7-FEDD69B4B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3056" y="6080083"/>
            <a:ext cx="1222744" cy="672509"/>
          </a:xfrm>
          <a:prstGeom prst="rect">
            <a:avLst/>
          </a:prstGeom>
        </p:spPr>
      </p:pic>
    </p:spTree>
    <p:extLst>
      <p:ext uri="{BB962C8B-B14F-4D97-AF65-F5344CB8AC3E}">
        <p14:creationId xmlns:p14="http://schemas.microsoft.com/office/powerpoint/2010/main" val="2458511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89E41E-CE14-0E4C-A5AB-4B01EDF3B49E}"/>
              </a:ext>
            </a:extLst>
          </p:cNvPr>
          <p:cNvSpPr>
            <a:spLocks noGrp="1"/>
          </p:cNvSpPr>
          <p:nvPr>
            <p:ph type="title"/>
          </p:nvPr>
        </p:nvSpPr>
        <p:spPr>
          <a:xfrm>
            <a:off x="1656907" y="477057"/>
            <a:ext cx="9144000" cy="2387600"/>
          </a:xfrm>
        </p:spPr>
        <p:txBody>
          <a:bodyPr vert="horz" lIns="91440" tIns="45720" rIns="91440" bIns="45720" rtlCol="0" anchor="b">
            <a:normAutofit/>
          </a:bodyPr>
          <a:lstStyle/>
          <a:p>
            <a:pPr algn="ctr"/>
            <a:r>
              <a:rPr lang="en-US" sz="6400" kern="1200">
                <a:solidFill>
                  <a:schemeClr val="tx1"/>
                </a:solidFill>
                <a:latin typeface="+mj-lt"/>
                <a:ea typeface="+mj-ea"/>
                <a:cs typeface="+mj-cs"/>
              </a:rPr>
              <a:t>THANK YOU!</a:t>
            </a:r>
          </a:p>
        </p:txBody>
      </p:sp>
      <p:sp>
        <p:nvSpPr>
          <p:cNvPr id="5" name="Title 3">
            <a:extLst>
              <a:ext uri="{FF2B5EF4-FFF2-40B4-BE49-F238E27FC236}">
                <a16:creationId xmlns:a16="http://schemas.microsoft.com/office/drawing/2014/main" id="{93D90FA6-5A3D-599F-C330-F17525788365}"/>
              </a:ext>
            </a:extLst>
          </p:cNvPr>
          <p:cNvSpPr>
            <a:spLocks noGrp="1"/>
          </p:cNvSpPr>
          <p:nvPr>
            <p:ph idx="1"/>
          </p:nvPr>
        </p:nvSpPr>
        <p:spPr>
          <a:xfrm>
            <a:off x="1656907" y="3030543"/>
            <a:ext cx="9144000" cy="1563686"/>
          </a:xfrm>
        </p:spPr>
        <p:txBody>
          <a:bodyPr vert="horz" lIns="91440" tIns="45720" rIns="91440" bIns="45720" rtlCol="0">
            <a:normAutofit fontScale="92500" lnSpcReduction="10000"/>
          </a:bodyPr>
          <a:lstStyle/>
          <a:p>
            <a:pPr marL="0" indent="0" algn="ctr">
              <a:buNone/>
            </a:pPr>
            <a:br>
              <a:rPr lang="en-US" sz="3200" kern="1200" dirty="0">
                <a:solidFill>
                  <a:schemeClr val="tx1"/>
                </a:solidFill>
                <a:latin typeface="+mn-lt"/>
                <a:ea typeface="+mn-ea"/>
                <a:cs typeface="+mn-cs"/>
              </a:rPr>
            </a:br>
            <a:r>
              <a:rPr lang="en-US" sz="3200" kern="1200" dirty="0">
                <a:solidFill>
                  <a:schemeClr val="tx1"/>
                </a:solidFill>
                <a:latin typeface="+mn-lt"/>
                <a:ea typeface="+mn-ea"/>
                <a:cs typeface="+mn-cs"/>
                <a:hlinkClick r:id="rId2"/>
              </a:rPr>
              <a:t>D.Best@leedstrinity.ac.uk</a:t>
            </a:r>
            <a:br>
              <a:rPr lang="en-US" sz="3200" kern="1200" dirty="0">
                <a:solidFill>
                  <a:schemeClr val="tx1"/>
                </a:solidFill>
                <a:latin typeface="+mn-lt"/>
                <a:ea typeface="+mn-ea"/>
                <a:cs typeface="+mn-cs"/>
              </a:rPr>
            </a:br>
            <a:br>
              <a:rPr lang="en-US" sz="3200" kern="1200" dirty="0">
                <a:solidFill>
                  <a:schemeClr val="tx1"/>
                </a:solidFill>
                <a:latin typeface="+mn-lt"/>
                <a:ea typeface="+mn-ea"/>
                <a:cs typeface="+mn-cs"/>
              </a:rPr>
            </a:br>
            <a:r>
              <a:rPr lang="en-US" sz="3200" kern="1200" dirty="0">
                <a:solidFill>
                  <a:schemeClr val="tx1"/>
                </a:solidFill>
                <a:latin typeface="+mn-lt"/>
                <a:ea typeface="+mn-ea"/>
                <a:cs typeface="+mn-cs"/>
              </a:rPr>
              <a:t>www.cultivatingrecoverycapital.com</a:t>
            </a:r>
          </a:p>
        </p:txBody>
      </p:sp>
      <p:cxnSp>
        <p:nvCxnSpPr>
          <p:cNvPr id="21"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C0B4825-0E0B-8D15-1FD4-14B3DF51BEAE}"/>
              </a:ext>
            </a:extLst>
          </p:cNvPr>
          <p:cNvPicPr>
            <a:picLocks noChangeAspect="1"/>
          </p:cNvPicPr>
          <p:nvPr/>
        </p:nvPicPr>
        <p:blipFill>
          <a:blip r:embed="rId3"/>
          <a:stretch>
            <a:fillRect/>
          </a:stretch>
        </p:blipFill>
        <p:spPr>
          <a:xfrm>
            <a:off x="596463" y="568949"/>
            <a:ext cx="2400212" cy="796896"/>
          </a:xfrm>
          <a:prstGeom prst="rect">
            <a:avLst/>
          </a:prstGeom>
        </p:spPr>
      </p:pic>
      <p:pic>
        <p:nvPicPr>
          <p:cNvPr id="9" name="Picture 8" descr="A picture containing graphics, font, graphic design, logo&#10;&#10;Description automatically generated">
            <a:extLst>
              <a:ext uri="{FF2B5EF4-FFF2-40B4-BE49-F238E27FC236}">
                <a16:creationId xmlns:a16="http://schemas.microsoft.com/office/drawing/2014/main" id="{0ABED009-882E-018F-61B7-4649539748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1537" y="568949"/>
            <a:ext cx="1524000" cy="838200"/>
          </a:xfrm>
          <a:prstGeom prst="rect">
            <a:avLst/>
          </a:prstGeom>
        </p:spPr>
      </p:pic>
    </p:spTree>
    <p:extLst>
      <p:ext uri="{BB962C8B-B14F-4D97-AF65-F5344CB8AC3E}">
        <p14:creationId xmlns:p14="http://schemas.microsoft.com/office/powerpoint/2010/main" val="429876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6909037B0B9B4490018A94FA9B4AD8" ma:contentTypeVersion="12" ma:contentTypeDescription="Create a new document." ma:contentTypeScope="" ma:versionID="d9d723b1990d9fd7e56415749bba647b">
  <xsd:schema xmlns:xsd="http://www.w3.org/2001/XMLSchema" xmlns:xs="http://www.w3.org/2001/XMLSchema" xmlns:p="http://schemas.microsoft.com/office/2006/metadata/properties" xmlns:ns2="c119ceba-81a6-45de-9e9f-12cd90332a34" xmlns:ns3="23bfd751-1f86-488d-80ff-3fdf2d886a21" targetNamespace="http://schemas.microsoft.com/office/2006/metadata/properties" ma:root="true" ma:fieldsID="2a5fb6b62dc9958a772f5d2ddcb244a0" ns2:_="" ns3:_="">
    <xsd:import namespace="c119ceba-81a6-45de-9e9f-12cd90332a34"/>
    <xsd:import namespace="23bfd751-1f86-488d-80ff-3fdf2d886a2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19ceba-81a6-45de-9e9f-12cd90332a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2ea63da-ba28-4f97-b07f-6bd52300fd56"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bfd751-1f86-488d-80ff-3fdf2d886a2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ee6cd98-ea20-4ec5-97f1-2ce7f4020dbe}" ma:internalName="TaxCatchAll" ma:showField="CatchAllData" ma:web="23bfd751-1f86-488d-80ff-3fdf2d886a21">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119ceba-81a6-45de-9e9f-12cd90332a34">
      <Terms xmlns="http://schemas.microsoft.com/office/infopath/2007/PartnerControls"/>
    </lcf76f155ced4ddcb4097134ff3c332f>
    <TaxCatchAll xmlns="23bfd751-1f86-488d-80ff-3fdf2d886a21" xsi:nil="true"/>
  </documentManagement>
</p:properties>
</file>

<file path=customXml/itemProps1.xml><?xml version="1.0" encoding="utf-8"?>
<ds:datastoreItem xmlns:ds="http://schemas.openxmlformats.org/officeDocument/2006/customXml" ds:itemID="{9837DDF6-30E7-443E-B906-BF64D0F919C9}"/>
</file>

<file path=customXml/itemProps2.xml><?xml version="1.0" encoding="utf-8"?>
<ds:datastoreItem xmlns:ds="http://schemas.openxmlformats.org/officeDocument/2006/customXml" ds:itemID="{49668AEE-3C5F-4026-B6AF-0368050C9AA2}"/>
</file>

<file path=customXml/itemProps3.xml><?xml version="1.0" encoding="utf-8"?>
<ds:datastoreItem xmlns:ds="http://schemas.openxmlformats.org/officeDocument/2006/customXml" ds:itemID="{FF23320C-B79B-492F-8E97-FC74A8ED7F52}"/>
</file>

<file path=docProps/app.xml><?xml version="1.0" encoding="utf-8"?>
<Properties xmlns="http://schemas.openxmlformats.org/officeDocument/2006/extended-properties" xmlns:vt="http://schemas.openxmlformats.org/officeDocument/2006/docPropsVTypes">
  <TotalTime>1269</TotalTime>
  <Words>1102</Words>
  <Application>Microsoft Office PowerPoint</Application>
  <PresentationFormat>Widescreen</PresentationFormat>
  <Paragraphs>171</Paragraphs>
  <Slides>29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Aktiv Grotesk Cd Black</vt:lpstr>
      <vt:lpstr>Aktiv Grotesk Cd XBold</vt:lpstr>
      <vt:lpstr>Arial</vt:lpstr>
      <vt:lpstr>Calibri</vt:lpstr>
      <vt:lpstr>Calibri Light</vt:lpstr>
      <vt:lpstr>Office Theme</vt:lpstr>
      <vt:lpstr>From a social to an ecological model of recovery</vt:lpstr>
      <vt:lpstr>What does a strengths-based process mean? </vt:lpstr>
      <vt:lpstr>A core summary of recovery research evidence</vt:lpstr>
      <vt:lpstr>Recovery studies in Birmingham and Glasgow – GOYA (Best et al, 2011a; Best et al, 2011b)</vt:lpstr>
      <vt:lpstr>Best et al (2013): The role of abstinence and activity in promoting wellbeing among drug users engaged in treatment. Journal of Substance Abuse Treatment, 30 (4), 397-406</vt:lpstr>
      <vt:lpstr>What enables recovery change?</vt:lpstr>
      <vt:lpstr>Recovery Capital: The concept of capital</vt:lpstr>
      <vt:lpstr>What is Recovery Capital?</vt:lpstr>
      <vt:lpstr>Best and Laudet (2010)</vt:lpstr>
      <vt:lpstr>REC-CAP SCALES</vt:lpstr>
      <vt:lpstr>PowerPoint Presentation</vt:lpstr>
      <vt:lpstr>Mapping retention and changes in recovery capital</vt:lpstr>
      <vt:lpstr>Virginia Association of Recovery Residences (Best et al, 2023)</vt:lpstr>
      <vt:lpstr>Best et al (in press) – “Bridging the gap: Building and sustaining recovery capital in the transition from prison to recovery residences </vt:lpstr>
      <vt:lpstr>Overall Recovery Capital Score (ORCS)</vt:lpstr>
      <vt:lpstr>Pilot vulnerability score </vt:lpstr>
      <vt:lpstr>Pilot testing the care planning manual</vt:lpstr>
      <vt:lpstr>Who needs community engagement?</vt:lpstr>
      <vt:lpstr>Manning et al (2012)</vt:lpstr>
      <vt:lpstr>PowerPoint Presentation</vt:lpstr>
      <vt:lpstr>PowerPoint Presentation</vt:lpstr>
      <vt:lpstr>PowerPoint Presentation</vt:lpstr>
      <vt:lpstr>PowerPoint Presentation</vt:lpstr>
      <vt:lpstr>PowerPoint Presentation</vt:lpstr>
      <vt:lpstr>So what is a recovery-oriented system of care? </vt:lpstr>
      <vt:lpstr>So what is different about Inclusive Recovery Cities?</vt:lpstr>
      <vt:lpstr>PowerPoint Presentation</vt:lpstr>
      <vt:lpstr>Key concepts and conclusions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RECOVERY CITIES: CASCADE, CONTAGION AND COLLECTIVE EFFICACY</dc:title>
  <dc:creator>Jessica Best</dc:creator>
  <cp:lastModifiedBy>David Best</cp:lastModifiedBy>
  <cp:revision>22</cp:revision>
  <dcterms:created xsi:type="dcterms:W3CDTF">2023-07-03T23:48:41Z</dcterms:created>
  <dcterms:modified xsi:type="dcterms:W3CDTF">2023-10-18T05:23:28Z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0x010100B66909037B0B9B4490018A94FA9B4AD8</vt:lpwstr>
  </property>
</Properties>
</file>