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8288000" cy="10287000"/>
  <p:notesSz cx="6858000" cy="9144000"/>
  <p:embeddedFontLst>
    <p:embeddedFont>
      <p:font typeface="Calibri" panose="020F0502020204030204" pitchFamily="34" charset="0"/>
      <p:regular r:id="rId20"/>
      <p:bold r:id="rId21"/>
      <p:italic r:id="rId22"/>
      <p:boldItalic r:id="rId23"/>
    </p:embeddedFont>
    <p:embeddedFont>
      <p:font typeface="Poppins" panose="00000500000000000000" pitchFamily="2" charset="0"/>
      <p:regular r:id="rId24"/>
      <p:bold r:id="rId25"/>
      <p:italic r:id="rId26"/>
      <p:boldItalic r:id="rId27"/>
    </p:embeddedFont>
    <p:embeddedFont>
      <p:font typeface="Poppins Bold" panose="00000800000000000000" charset="0"/>
      <p:regular r:id="rId28"/>
    </p:embeddedFont>
    <p:embeddedFont>
      <p:font typeface="Poppins Medium" panose="00000600000000000000" pitchFamily="2" charset="0"/>
      <p:regular r:id="rId29"/>
      <p:italic r:id="rId30"/>
    </p:embeddedFont>
    <p:embeddedFont>
      <p:font typeface="Poppins Semi-Bold" panose="020B0604020202020204"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E354F0-89D6-4729-82AB-7D0C9D7E1D04}" v="53" dt="2023-10-16T08:03:25.4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2" d="100"/>
          <a:sy n="42" d="100"/>
        </p:scale>
        <p:origin x="780"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schemas.openxmlformats.org/officeDocument/2006/relationships/customXml" Target="../customXml/item2.xml"/><Relationship Id="rId21" Type="http://schemas.openxmlformats.org/officeDocument/2006/relationships/font" Target="fonts/font2.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viewProps" Target="viewProps.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presProps" Target="presProps.xml"/><Relationship Id="rId37" Type="http://schemas.microsoft.com/office/2015/10/relationships/revisionInfo" Target="revisionInfo.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ra De Ruysscher" userId="eed1d16c-5675-4ee1-95ff-190f14bfb1f2" providerId="ADAL" clId="{65E354F0-89D6-4729-82AB-7D0C9D7E1D04}"/>
    <pc:docChg chg="modSld">
      <pc:chgData name="Clara De Ruysscher" userId="eed1d16c-5675-4ee1-95ff-190f14bfb1f2" providerId="ADAL" clId="{65E354F0-89D6-4729-82AB-7D0C9D7E1D04}" dt="2023-10-16T08:03:25.462" v="120"/>
      <pc:docMkLst>
        <pc:docMk/>
      </pc:docMkLst>
      <pc:sldChg chg="setBg">
        <pc:chgData name="Clara De Ruysscher" userId="eed1d16c-5675-4ee1-95ff-190f14bfb1f2" providerId="ADAL" clId="{65E354F0-89D6-4729-82AB-7D0C9D7E1D04}" dt="2023-10-16T08:03:25.462" v="120"/>
        <pc:sldMkLst>
          <pc:docMk/>
          <pc:sldMk cId="0" sldId="256"/>
        </pc:sldMkLst>
      </pc:sldChg>
      <pc:sldChg chg="modSp mod">
        <pc:chgData name="Clara De Ruysscher" userId="eed1d16c-5675-4ee1-95ff-190f14bfb1f2" providerId="ADAL" clId="{65E354F0-89D6-4729-82AB-7D0C9D7E1D04}" dt="2023-10-16T08:02:44.282" v="67" actId="207"/>
        <pc:sldMkLst>
          <pc:docMk/>
          <pc:sldMk cId="0" sldId="257"/>
        </pc:sldMkLst>
        <pc:spChg chg="mod">
          <ac:chgData name="Clara De Ruysscher" userId="eed1d16c-5675-4ee1-95ff-190f14bfb1f2" providerId="ADAL" clId="{65E354F0-89D6-4729-82AB-7D0C9D7E1D04}" dt="2023-10-16T08:02:44.282" v="67" actId="207"/>
          <ac:spMkLst>
            <pc:docMk/>
            <pc:sldMk cId="0" sldId="257"/>
            <ac:spMk id="3" creationId="{00000000-0000-0000-0000-000000000000}"/>
          </ac:spMkLst>
        </pc:spChg>
      </pc:sldChg>
      <pc:sldChg chg="modSp mod">
        <pc:chgData name="Clara De Ruysscher" userId="eed1d16c-5675-4ee1-95ff-190f14bfb1f2" providerId="ADAL" clId="{65E354F0-89D6-4729-82AB-7D0C9D7E1D04}" dt="2023-10-16T08:01:35.820" v="19" actId="20577"/>
        <pc:sldMkLst>
          <pc:docMk/>
          <pc:sldMk cId="0" sldId="272"/>
        </pc:sldMkLst>
        <pc:spChg chg="mod">
          <ac:chgData name="Clara De Ruysscher" userId="eed1d16c-5675-4ee1-95ff-190f14bfb1f2" providerId="ADAL" clId="{65E354F0-89D6-4729-82AB-7D0C9D7E1D04}" dt="2023-10-16T08:01:35.820" v="19" actId="20577"/>
          <ac:spMkLst>
            <pc:docMk/>
            <pc:sldMk cId="0" sldId="272"/>
            <ac:spMk id="2"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10/16/2023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BDA4"/>
        </a:solidFill>
        <a:effectLst/>
      </p:bgPr>
    </p:bg>
    <p:spTree>
      <p:nvGrpSpPr>
        <p:cNvPr id="1" name=""/>
        <p:cNvGrpSpPr/>
        <p:nvPr/>
      </p:nvGrpSpPr>
      <p:grpSpPr>
        <a:xfrm>
          <a:off x="0" y="0"/>
          <a:ext cx="0" cy="0"/>
          <a:chOff x="0" y="0"/>
          <a:chExt cx="0" cy="0"/>
        </a:xfrm>
      </p:grpSpPr>
      <p:grpSp>
        <p:nvGrpSpPr>
          <p:cNvPr id="2" name="Group 2"/>
          <p:cNvGrpSpPr/>
          <p:nvPr/>
        </p:nvGrpSpPr>
        <p:grpSpPr>
          <a:xfrm>
            <a:off x="0" y="-24575"/>
            <a:ext cx="18288000" cy="1582709"/>
            <a:chOff x="0" y="0"/>
            <a:chExt cx="4816593" cy="416845"/>
          </a:xfrm>
        </p:grpSpPr>
        <p:sp>
          <p:nvSpPr>
            <p:cNvPr id="3" name="Freeform 3"/>
            <p:cNvSpPr/>
            <p:nvPr/>
          </p:nvSpPr>
          <p:spPr>
            <a:xfrm>
              <a:off x="0" y="0"/>
              <a:ext cx="4816592" cy="416845"/>
            </a:xfrm>
            <a:custGeom>
              <a:avLst/>
              <a:gdLst/>
              <a:ahLst/>
              <a:cxnLst/>
              <a:rect l="l" t="t" r="r" b="b"/>
              <a:pathLst>
                <a:path w="4816592" h="416845">
                  <a:moveTo>
                    <a:pt x="0" y="0"/>
                  </a:moveTo>
                  <a:lnTo>
                    <a:pt x="4816592" y="0"/>
                  </a:lnTo>
                  <a:lnTo>
                    <a:pt x="4816592" y="416845"/>
                  </a:lnTo>
                  <a:lnTo>
                    <a:pt x="0" y="416845"/>
                  </a:lnTo>
                  <a:close/>
                </a:path>
              </a:pathLst>
            </a:custGeom>
            <a:solidFill>
              <a:srgbClr val="FFFCF9"/>
            </a:solidFill>
          </p:spPr>
          <p:txBody>
            <a:bodyPr/>
            <a:lstStyle/>
            <a:p>
              <a:endParaRPr lang="nl-NL"/>
            </a:p>
          </p:txBody>
        </p:sp>
        <p:sp>
          <p:nvSpPr>
            <p:cNvPr id="4" name="TextBox 4"/>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4627527" y="756210"/>
            <a:ext cx="2462388" cy="571351"/>
          </a:xfrm>
          <a:custGeom>
            <a:avLst/>
            <a:gdLst/>
            <a:ahLst/>
            <a:cxnLst/>
            <a:rect l="l" t="t" r="r" b="b"/>
            <a:pathLst>
              <a:path w="2462388" h="571351">
                <a:moveTo>
                  <a:pt x="0" y="0"/>
                </a:moveTo>
                <a:lnTo>
                  <a:pt x="2462387" y="0"/>
                </a:lnTo>
                <a:lnTo>
                  <a:pt x="2462387" y="571351"/>
                </a:lnTo>
                <a:lnTo>
                  <a:pt x="0" y="571351"/>
                </a:lnTo>
                <a:lnTo>
                  <a:pt x="0" y="0"/>
                </a:lnTo>
                <a:close/>
              </a:path>
            </a:pathLst>
          </a:custGeom>
          <a:blipFill>
            <a:blip r:embed="rId2"/>
            <a:stretch>
              <a:fillRect/>
            </a:stretch>
          </a:blipFill>
        </p:spPr>
        <p:txBody>
          <a:bodyPr/>
          <a:lstStyle/>
          <a:p>
            <a:endParaRPr lang="nl-NL"/>
          </a:p>
        </p:txBody>
      </p:sp>
      <p:sp>
        <p:nvSpPr>
          <p:cNvPr id="6" name="Freeform 6"/>
          <p:cNvSpPr/>
          <p:nvPr/>
        </p:nvSpPr>
        <p:spPr>
          <a:xfrm>
            <a:off x="1028700" y="327135"/>
            <a:ext cx="1083176" cy="938753"/>
          </a:xfrm>
          <a:custGeom>
            <a:avLst/>
            <a:gdLst/>
            <a:ahLst/>
            <a:cxnLst/>
            <a:rect l="l" t="t" r="r" b="b"/>
            <a:pathLst>
              <a:path w="1083176" h="938753">
                <a:moveTo>
                  <a:pt x="0" y="0"/>
                </a:moveTo>
                <a:lnTo>
                  <a:pt x="1083176" y="0"/>
                </a:lnTo>
                <a:lnTo>
                  <a:pt x="1083176" y="938753"/>
                </a:lnTo>
                <a:lnTo>
                  <a:pt x="0" y="938753"/>
                </a:lnTo>
                <a:lnTo>
                  <a:pt x="0" y="0"/>
                </a:lnTo>
                <a:close/>
              </a:path>
            </a:pathLst>
          </a:custGeom>
          <a:blipFill>
            <a:blip r:embed="rId3"/>
            <a:stretch>
              <a:fillRect/>
            </a:stretch>
          </a:blipFill>
        </p:spPr>
        <p:txBody>
          <a:bodyPr/>
          <a:lstStyle/>
          <a:p>
            <a:endParaRPr lang="nl-NL"/>
          </a:p>
        </p:txBody>
      </p:sp>
      <p:sp>
        <p:nvSpPr>
          <p:cNvPr id="7" name="Freeform 7"/>
          <p:cNvSpPr/>
          <p:nvPr/>
        </p:nvSpPr>
        <p:spPr>
          <a:xfrm>
            <a:off x="7402059" y="174831"/>
            <a:ext cx="2015250" cy="1810309"/>
          </a:xfrm>
          <a:custGeom>
            <a:avLst/>
            <a:gdLst/>
            <a:ahLst/>
            <a:cxnLst/>
            <a:rect l="l" t="t" r="r" b="b"/>
            <a:pathLst>
              <a:path w="2015250" h="1810309">
                <a:moveTo>
                  <a:pt x="0" y="0"/>
                </a:moveTo>
                <a:lnTo>
                  <a:pt x="2015249" y="0"/>
                </a:lnTo>
                <a:lnTo>
                  <a:pt x="2015249" y="1810309"/>
                </a:lnTo>
                <a:lnTo>
                  <a:pt x="0" y="1810309"/>
                </a:lnTo>
                <a:lnTo>
                  <a:pt x="0" y="0"/>
                </a:lnTo>
                <a:close/>
              </a:path>
            </a:pathLst>
          </a:custGeom>
          <a:blipFill>
            <a:blip r:embed="rId4"/>
            <a:stretch>
              <a:fillRect/>
            </a:stretch>
          </a:blipFill>
        </p:spPr>
        <p:txBody>
          <a:bodyPr/>
          <a:lstStyle/>
          <a:p>
            <a:endParaRPr lang="nl-NL"/>
          </a:p>
        </p:txBody>
      </p:sp>
      <p:sp>
        <p:nvSpPr>
          <p:cNvPr id="8" name="Freeform 8"/>
          <p:cNvSpPr/>
          <p:nvPr/>
        </p:nvSpPr>
        <p:spPr>
          <a:xfrm>
            <a:off x="2706505" y="518134"/>
            <a:ext cx="1326393" cy="747754"/>
          </a:xfrm>
          <a:custGeom>
            <a:avLst/>
            <a:gdLst/>
            <a:ahLst/>
            <a:cxnLst/>
            <a:rect l="l" t="t" r="r" b="b"/>
            <a:pathLst>
              <a:path w="1326393" h="747754">
                <a:moveTo>
                  <a:pt x="0" y="0"/>
                </a:moveTo>
                <a:lnTo>
                  <a:pt x="1326393" y="0"/>
                </a:lnTo>
                <a:lnTo>
                  <a:pt x="1326393" y="747754"/>
                </a:lnTo>
                <a:lnTo>
                  <a:pt x="0" y="747754"/>
                </a:lnTo>
                <a:lnTo>
                  <a:pt x="0" y="0"/>
                </a:lnTo>
                <a:close/>
              </a:path>
            </a:pathLst>
          </a:custGeom>
          <a:blipFill>
            <a:blip r:embed="rId5"/>
            <a:stretch>
              <a:fillRect/>
            </a:stretch>
          </a:blipFill>
        </p:spPr>
        <p:txBody>
          <a:bodyPr/>
          <a:lstStyle/>
          <a:p>
            <a:endParaRPr lang="nl-NL"/>
          </a:p>
        </p:txBody>
      </p:sp>
      <p:sp>
        <p:nvSpPr>
          <p:cNvPr id="9" name="TextBox 9"/>
          <p:cNvSpPr txBox="1"/>
          <p:nvPr/>
        </p:nvSpPr>
        <p:spPr>
          <a:xfrm>
            <a:off x="1944331" y="4679947"/>
            <a:ext cx="12306417" cy="993782"/>
          </a:xfrm>
          <a:prstGeom prst="rect">
            <a:avLst/>
          </a:prstGeom>
        </p:spPr>
        <p:txBody>
          <a:bodyPr lIns="0" tIns="0" rIns="0" bIns="0" rtlCol="0" anchor="t">
            <a:spAutoFit/>
          </a:bodyPr>
          <a:lstStyle/>
          <a:p>
            <a:pPr marL="0" lvl="0" indent="0">
              <a:lnSpc>
                <a:spcPts val="7700"/>
              </a:lnSpc>
            </a:pPr>
            <a:r>
              <a:rPr lang="en-US" sz="7000" spc="-175">
                <a:solidFill>
                  <a:srgbClr val="FFFCF9"/>
                </a:solidFill>
                <a:latin typeface="Poppins Bold"/>
              </a:rPr>
              <a:t>Islands in the stream.</a:t>
            </a:r>
          </a:p>
        </p:txBody>
      </p:sp>
      <p:sp>
        <p:nvSpPr>
          <p:cNvPr id="10" name="TextBox 10"/>
          <p:cNvSpPr txBox="1"/>
          <p:nvPr/>
        </p:nvSpPr>
        <p:spPr>
          <a:xfrm>
            <a:off x="1944331" y="5786090"/>
            <a:ext cx="14549541" cy="1085223"/>
          </a:xfrm>
          <a:prstGeom prst="rect">
            <a:avLst/>
          </a:prstGeom>
        </p:spPr>
        <p:txBody>
          <a:bodyPr lIns="0" tIns="0" rIns="0" bIns="0" rtlCol="0" anchor="t">
            <a:spAutoFit/>
          </a:bodyPr>
          <a:lstStyle/>
          <a:p>
            <a:pPr>
              <a:lnSpc>
                <a:spcPts val="4070"/>
              </a:lnSpc>
            </a:pPr>
            <a:r>
              <a:rPr lang="en-US" sz="3700" spc="-92">
                <a:solidFill>
                  <a:srgbClr val="0000A3"/>
                </a:solidFill>
                <a:latin typeface="Poppins Semi-Bold"/>
              </a:rPr>
              <a:t>Qualitative study on the accessibility of mental health </a:t>
            </a:r>
          </a:p>
          <a:p>
            <a:pPr marL="0" lvl="0" indent="0">
              <a:lnSpc>
                <a:spcPts val="4070"/>
              </a:lnSpc>
            </a:pPr>
            <a:r>
              <a:rPr lang="en-US" sz="3700" spc="-92">
                <a:solidFill>
                  <a:srgbClr val="0000A3"/>
                </a:solidFill>
                <a:latin typeface="Poppins Semi-Bold"/>
              </a:rPr>
              <a:t>care for persons with substance use problems</a:t>
            </a:r>
          </a:p>
        </p:txBody>
      </p:sp>
      <p:sp>
        <p:nvSpPr>
          <p:cNvPr id="11" name="TextBox 11"/>
          <p:cNvSpPr txBox="1"/>
          <p:nvPr/>
        </p:nvSpPr>
        <p:spPr>
          <a:xfrm>
            <a:off x="1944331" y="7794219"/>
            <a:ext cx="12572860" cy="829063"/>
          </a:xfrm>
          <a:prstGeom prst="rect">
            <a:avLst/>
          </a:prstGeom>
        </p:spPr>
        <p:txBody>
          <a:bodyPr lIns="0" tIns="0" rIns="0" bIns="0" rtlCol="0" anchor="t">
            <a:spAutoFit/>
          </a:bodyPr>
          <a:lstStyle/>
          <a:p>
            <a:pPr algn="just">
              <a:lnSpc>
                <a:spcPts val="3584"/>
              </a:lnSpc>
            </a:pPr>
            <a:r>
              <a:rPr lang="en-US" sz="3200" spc="-80">
                <a:solidFill>
                  <a:srgbClr val="FFFCF9"/>
                </a:solidFill>
                <a:latin typeface="Poppins Medium"/>
              </a:rPr>
              <a:t>EWODOR Conference</a:t>
            </a:r>
          </a:p>
          <a:p>
            <a:pPr marL="0" lvl="0" indent="0" algn="just">
              <a:lnSpc>
                <a:spcPts val="2800"/>
              </a:lnSpc>
            </a:pPr>
            <a:r>
              <a:rPr lang="en-US" sz="2500" spc="-62">
                <a:solidFill>
                  <a:srgbClr val="FFFCF9"/>
                </a:solidFill>
                <a:latin typeface="Poppins Medium"/>
              </a:rPr>
              <a:t>23-24 October 2023, Dublin (Ireland)</a:t>
            </a:r>
          </a:p>
        </p:txBody>
      </p:sp>
      <p:sp>
        <p:nvSpPr>
          <p:cNvPr id="12" name="TextBox 12"/>
          <p:cNvSpPr txBox="1"/>
          <p:nvPr/>
        </p:nvSpPr>
        <p:spPr>
          <a:xfrm>
            <a:off x="1944331" y="8855364"/>
            <a:ext cx="12572860" cy="742950"/>
          </a:xfrm>
          <a:prstGeom prst="rect">
            <a:avLst/>
          </a:prstGeom>
        </p:spPr>
        <p:txBody>
          <a:bodyPr lIns="0" tIns="0" rIns="0" bIns="0" rtlCol="0" anchor="t">
            <a:spAutoFit/>
          </a:bodyPr>
          <a:lstStyle/>
          <a:p>
            <a:pPr>
              <a:lnSpc>
                <a:spcPts val="2880"/>
              </a:lnSpc>
            </a:pPr>
            <a:r>
              <a:rPr lang="en-US" sz="2400" spc="-60">
                <a:solidFill>
                  <a:srgbClr val="0000A3"/>
                </a:solidFill>
                <a:latin typeface="Poppins"/>
              </a:rPr>
              <a:t>Clara De Ruysscher, Jürgen Magerman, Ilse Goethals, Mégane Chantry, </a:t>
            </a:r>
          </a:p>
          <a:p>
            <a:pPr marL="0" lvl="0" indent="0">
              <a:lnSpc>
                <a:spcPts val="2880"/>
              </a:lnSpc>
            </a:pPr>
            <a:r>
              <a:rPr lang="en-US" sz="2400" spc="-60">
                <a:solidFill>
                  <a:srgbClr val="0000A3"/>
                </a:solidFill>
                <a:latin typeface="Poppins"/>
              </a:rPr>
              <a:t>Jessica De Maeyer, Pablo Nicaise &amp; Wouter Vanderplasschen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3D5"/>
        </a:solidFill>
        <a:effectLst/>
      </p:bgPr>
    </p:bg>
    <p:spTree>
      <p:nvGrpSpPr>
        <p:cNvPr id="1" name=""/>
        <p:cNvGrpSpPr/>
        <p:nvPr/>
      </p:nvGrpSpPr>
      <p:grpSpPr>
        <a:xfrm>
          <a:off x="0" y="0"/>
          <a:ext cx="0" cy="0"/>
          <a:chOff x="0" y="0"/>
          <a:chExt cx="0" cy="0"/>
        </a:xfrm>
      </p:grpSpPr>
      <p:sp>
        <p:nvSpPr>
          <p:cNvPr id="2" name="Freeform 2"/>
          <p:cNvSpPr/>
          <p:nvPr/>
        </p:nvSpPr>
        <p:spPr>
          <a:xfrm>
            <a:off x="360645" y="276203"/>
            <a:ext cx="1691004" cy="1504993"/>
          </a:xfrm>
          <a:custGeom>
            <a:avLst/>
            <a:gdLst/>
            <a:ahLst/>
            <a:cxnLst/>
            <a:rect l="l" t="t" r="r" b="b"/>
            <a:pathLst>
              <a:path w="1691004" h="1504993">
                <a:moveTo>
                  <a:pt x="0" y="0"/>
                </a:moveTo>
                <a:lnTo>
                  <a:pt x="1691004" y="0"/>
                </a:lnTo>
                <a:lnTo>
                  <a:pt x="1691004" y="1504994"/>
                </a:lnTo>
                <a:lnTo>
                  <a:pt x="0" y="150499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sp>
        <p:nvSpPr>
          <p:cNvPr id="3" name="TextBox 3"/>
          <p:cNvSpPr txBox="1"/>
          <p:nvPr/>
        </p:nvSpPr>
        <p:spPr>
          <a:xfrm>
            <a:off x="1206147" y="2372476"/>
            <a:ext cx="11101772" cy="7619394"/>
          </a:xfrm>
          <a:prstGeom prst="rect">
            <a:avLst/>
          </a:prstGeom>
        </p:spPr>
        <p:txBody>
          <a:bodyPr lIns="0" tIns="0" rIns="0" bIns="0" rtlCol="0" anchor="t">
            <a:spAutoFit/>
          </a:bodyPr>
          <a:lstStyle/>
          <a:p>
            <a:pPr>
              <a:lnSpc>
                <a:spcPts val="3300"/>
              </a:lnSpc>
            </a:pPr>
            <a:r>
              <a:rPr lang="en-US" sz="3000" spc="-75" dirty="0">
                <a:solidFill>
                  <a:srgbClr val="F1A17E"/>
                </a:solidFill>
                <a:latin typeface="Poppins"/>
              </a:rPr>
              <a:t>High prevalence</a:t>
            </a:r>
            <a:r>
              <a:rPr lang="en-US" sz="3000" spc="-75" dirty="0">
                <a:solidFill>
                  <a:srgbClr val="000000"/>
                </a:solidFill>
                <a:latin typeface="Poppins"/>
              </a:rPr>
              <a:t> of substance use among persons with mental health problems and vice versa (20-50%)</a:t>
            </a:r>
          </a:p>
          <a:p>
            <a:pPr>
              <a:lnSpc>
                <a:spcPts val="3300"/>
              </a:lnSpc>
            </a:pPr>
            <a:endParaRPr lang="en-US" sz="3000" spc="-75" dirty="0">
              <a:solidFill>
                <a:srgbClr val="000000"/>
              </a:solidFill>
              <a:latin typeface="Poppins"/>
            </a:endParaRPr>
          </a:p>
          <a:p>
            <a:pPr>
              <a:lnSpc>
                <a:spcPts val="3300"/>
              </a:lnSpc>
            </a:pPr>
            <a:r>
              <a:rPr lang="en-US" sz="3000" spc="-75" dirty="0">
                <a:solidFill>
                  <a:srgbClr val="000000"/>
                </a:solidFill>
                <a:latin typeface="Poppins"/>
              </a:rPr>
              <a:t>Challenges related to complex and long-term </a:t>
            </a:r>
            <a:r>
              <a:rPr lang="en-US" sz="3000" spc="-75" dirty="0">
                <a:solidFill>
                  <a:srgbClr val="F1A17E"/>
                </a:solidFill>
                <a:latin typeface="Poppins"/>
              </a:rPr>
              <a:t>recovery trajectories </a:t>
            </a:r>
          </a:p>
          <a:p>
            <a:pPr>
              <a:lnSpc>
                <a:spcPts val="3300"/>
              </a:lnSpc>
            </a:pPr>
            <a:endParaRPr lang="en-US" sz="3000" spc="-75" dirty="0">
              <a:solidFill>
                <a:srgbClr val="F1A17E"/>
              </a:solidFill>
              <a:latin typeface="Poppins"/>
            </a:endParaRPr>
          </a:p>
          <a:p>
            <a:pPr>
              <a:lnSpc>
                <a:spcPts val="3300"/>
              </a:lnSpc>
            </a:pPr>
            <a:r>
              <a:rPr lang="en-US" sz="3000" spc="-75" dirty="0">
                <a:latin typeface="Poppins"/>
              </a:rPr>
              <a:t>Belgian context: </a:t>
            </a:r>
            <a:r>
              <a:rPr lang="en-US" sz="3000" spc="-75" dirty="0">
                <a:solidFill>
                  <a:srgbClr val="F1A17E"/>
                </a:solidFill>
                <a:latin typeface="Poppins"/>
              </a:rPr>
              <a:t>mental health networks</a:t>
            </a:r>
          </a:p>
          <a:p>
            <a:pPr>
              <a:lnSpc>
                <a:spcPts val="3300"/>
              </a:lnSpc>
            </a:pPr>
            <a:endParaRPr lang="en-US" sz="3000" spc="-75" dirty="0">
              <a:solidFill>
                <a:srgbClr val="F1A17E"/>
              </a:solidFill>
              <a:latin typeface="Poppins"/>
            </a:endParaRPr>
          </a:p>
          <a:p>
            <a:pPr>
              <a:lnSpc>
                <a:spcPts val="3300"/>
              </a:lnSpc>
            </a:pPr>
            <a:r>
              <a:rPr lang="en-US" sz="3000" spc="-75" dirty="0">
                <a:solidFill>
                  <a:srgbClr val="F1A17E"/>
                </a:solidFill>
                <a:latin typeface="Poppins"/>
              </a:rPr>
              <a:t>Poor integration and collaboration</a:t>
            </a:r>
            <a:r>
              <a:rPr lang="en-US" sz="3000" spc="-75" dirty="0">
                <a:solidFill>
                  <a:srgbClr val="000000"/>
                </a:solidFill>
                <a:latin typeface="Poppins"/>
              </a:rPr>
              <a:t> between ‘generic’ mental health services and specialized addiction treatment services despite network structure</a:t>
            </a:r>
          </a:p>
          <a:p>
            <a:pPr>
              <a:lnSpc>
                <a:spcPts val="3300"/>
              </a:lnSpc>
            </a:pPr>
            <a:endParaRPr lang="en-US" sz="3000" spc="-75" dirty="0">
              <a:solidFill>
                <a:srgbClr val="000000"/>
              </a:solidFill>
              <a:latin typeface="Poppins"/>
            </a:endParaRPr>
          </a:p>
          <a:p>
            <a:pPr>
              <a:lnSpc>
                <a:spcPts val="3300"/>
              </a:lnSpc>
            </a:pPr>
            <a:r>
              <a:rPr lang="en-US" sz="3000" spc="-75" dirty="0">
                <a:solidFill>
                  <a:srgbClr val="F1A17E"/>
                </a:solidFill>
                <a:latin typeface="Poppins"/>
              </a:rPr>
              <a:t>Substance Use and Mental Health Care Integration (SUMHIT) </a:t>
            </a:r>
            <a:r>
              <a:rPr lang="en-US" sz="3000" spc="-75" dirty="0">
                <a:solidFill>
                  <a:srgbClr val="000000"/>
                </a:solidFill>
                <a:latin typeface="Poppins"/>
              </a:rPr>
              <a:t>project aims to study the integration between both sectors, through three lenses: (1) service users, (2) care professionals and services, and (3) service networks </a:t>
            </a:r>
          </a:p>
          <a:p>
            <a:pPr>
              <a:lnSpc>
                <a:spcPts val="3300"/>
              </a:lnSpc>
            </a:pPr>
            <a:endParaRPr lang="en-US" sz="3000" spc="-75" dirty="0">
              <a:solidFill>
                <a:srgbClr val="000000"/>
              </a:solidFill>
              <a:latin typeface="Poppins"/>
            </a:endParaRPr>
          </a:p>
          <a:p>
            <a:pPr algn="just">
              <a:lnSpc>
                <a:spcPts val="3300"/>
              </a:lnSpc>
              <a:spcBef>
                <a:spcPct val="0"/>
              </a:spcBef>
            </a:pPr>
            <a:endParaRPr lang="en-US" sz="3000" spc="-75" dirty="0">
              <a:solidFill>
                <a:srgbClr val="000000"/>
              </a:solidFill>
              <a:latin typeface="Poppins"/>
            </a:endParaRPr>
          </a:p>
        </p:txBody>
      </p:sp>
      <p:sp>
        <p:nvSpPr>
          <p:cNvPr id="4" name="TextBox 4"/>
          <p:cNvSpPr txBox="1"/>
          <p:nvPr/>
        </p:nvSpPr>
        <p:spPr>
          <a:xfrm>
            <a:off x="779417" y="619125"/>
            <a:ext cx="5060601" cy="866775"/>
          </a:xfrm>
          <a:prstGeom prst="rect">
            <a:avLst/>
          </a:prstGeom>
        </p:spPr>
        <p:txBody>
          <a:bodyPr lIns="0" tIns="0" rIns="0" bIns="0" rtlCol="0" anchor="t">
            <a:spAutoFit/>
          </a:bodyPr>
          <a:lstStyle/>
          <a:p>
            <a:pPr marL="0" lvl="0" indent="0">
              <a:lnSpc>
                <a:spcPts val="6600"/>
              </a:lnSpc>
            </a:pPr>
            <a:r>
              <a:rPr lang="en-US" sz="6000" spc="-150">
                <a:solidFill>
                  <a:srgbClr val="F1A17E"/>
                </a:solidFill>
                <a:latin typeface="Poppins Bold"/>
              </a:rPr>
              <a:t>Background.</a:t>
            </a:r>
          </a:p>
        </p:txBody>
      </p:sp>
      <p:grpSp>
        <p:nvGrpSpPr>
          <p:cNvPr id="5" name="Group 5"/>
          <p:cNvGrpSpPr/>
          <p:nvPr/>
        </p:nvGrpSpPr>
        <p:grpSpPr>
          <a:xfrm>
            <a:off x="12168716" y="2769365"/>
            <a:ext cx="5799117" cy="4748270"/>
            <a:chOff x="0" y="0"/>
            <a:chExt cx="7732156" cy="6331027"/>
          </a:xfrm>
        </p:grpSpPr>
        <p:sp>
          <p:nvSpPr>
            <p:cNvPr id="6" name="Freeform 6"/>
            <p:cNvSpPr/>
            <p:nvPr/>
          </p:nvSpPr>
          <p:spPr>
            <a:xfrm>
              <a:off x="0" y="0"/>
              <a:ext cx="7732156" cy="6331027"/>
            </a:xfrm>
            <a:custGeom>
              <a:avLst/>
              <a:gdLst/>
              <a:ahLst/>
              <a:cxnLst/>
              <a:rect l="l" t="t" r="r" b="b"/>
              <a:pathLst>
                <a:path w="7732156" h="6331027">
                  <a:moveTo>
                    <a:pt x="0" y="0"/>
                  </a:moveTo>
                  <a:lnTo>
                    <a:pt x="7732156" y="0"/>
                  </a:lnTo>
                  <a:lnTo>
                    <a:pt x="7732156" y="6331027"/>
                  </a:lnTo>
                  <a:lnTo>
                    <a:pt x="0" y="633102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nl-NL"/>
            </a:p>
          </p:txBody>
        </p:sp>
        <p:sp>
          <p:nvSpPr>
            <p:cNvPr id="7" name="TextBox 7"/>
            <p:cNvSpPr txBox="1"/>
            <p:nvPr/>
          </p:nvSpPr>
          <p:spPr>
            <a:xfrm>
              <a:off x="3866078" y="2773756"/>
              <a:ext cx="3550320" cy="1178560"/>
            </a:xfrm>
            <a:prstGeom prst="rect">
              <a:avLst/>
            </a:prstGeom>
          </p:spPr>
          <p:txBody>
            <a:bodyPr lIns="0" tIns="0" rIns="0" bIns="0" rtlCol="0" anchor="t">
              <a:spAutoFit/>
            </a:bodyPr>
            <a:lstStyle/>
            <a:p>
              <a:pPr>
                <a:lnSpc>
                  <a:spcPts val="2310"/>
                </a:lnSpc>
              </a:pPr>
              <a:r>
                <a:rPr lang="en-US" sz="2100" spc="-52">
                  <a:solidFill>
                    <a:srgbClr val="000000"/>
                  </a:solidFill>
                  <a:latin typeface="Poppins Medium"/>
                </a:rPr>
                <a:t>‘Article 107’ Mental Health Reform (2009)</a:t>
              </a:r>
            </a:p>
          </p:txBody>
        </p:sp>
        <p:sp>
          <p:nvSpPr>
            <p:cNvPr id="8" name="TextBox 8"/>
            <p:cNvSpPr txBox="1"/>
            <p:nvPr/>
          </p:nvSpPr>
          <p:spPr>
            <a:xfrm>
              <a:off x="2090918" y="1516103"/>
              <a:ext cx="3550320" cy="797560"/>
            </a:xfrm>
            <a:prstGeom prst="rect">
              <a:avLst/>
            </a:prstGeom>
          </p:spPr>
          <p:txBody>
            <a:bodyPr lIns="0" tIns="0" rIns="0" bIns="0" rtlCol="0" anchor="t">
              <a:spAutoFit/>
            </a:bodyPr>
            <a:lstStyle/>
            <a:p>
              <a:pPr>
                <a:lnSpc>
                  <a:spcPts val="2310"/>
                </a:lnSpc>
              </a:pPr>
              <a:r>
                <a:rPr lang="en-US" sz="2100" spc="-52">
                  <a:solidFill>
                    <a:srgbClr val="000000"/>
                  </a:solidFill>
                  <a:latin typeface="Poppins Medium"/>
                </a:rPr>
                <a:t>New Drug Policy Framework (2001)</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E3D5"/>
        </a:solidFill>
        <a:effectLst/>
      </p:bgPr>
    </p:bg>
    <p:spTree>
      <p:nvGrpSpPr>
        <p:cNvPr id="1" name=""/>
        <p:cNvGrpSpPr/>
        <p:nvPr/>
      </p:nvGrpSpPr>
      <p:grpSpPr>
        <a:xfrm>
          <a:off x="0" y="0"/>
          <a:ext cx="0" cy="0"/>
          <a:chOff x="0" y="0"/>
          <a:chExt cx="0" cy="0"/>
        </a:xfrm>
      </p:grpSpPr>
      <p:sp>
        <p:nvSpPr>
          <p:cNvPr id="2" name="Freeform 2"/>
          <p:cNvSpPr/>
          <p:nvPr/>
        </p:nvSpPr>
        <p:spPr>
          <a:xfrm>
            <a:off x="6713471" y="841679"/>
            <a:ext cx="4861058" cy="8603643"/>
          </a:xfrm>
          <a:custGeom>
            <a:avLst/>
            <a:gdLst/>
            <a:ahLst/>
            <a:cxnLst/>
            <a:rect l="l" t="t" r="r" b="b"/>
            <a:pathLst>
              <a:path w="4861058" h="8603643">
                <a:moveTo>
                  <a:pt x="0" y="0"/>
                </a:moveTo>
                <a:lnTo>
                  <a:pt x="4861058" y="0"/>
                </a:lnTo>
                <a:lnTo>
                  <a:pt x="4861058" y="8603642"/>
                </a:lnTo>
                <a:lnTo>
                  <a:pt x="0" y="86036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sp>
        <p:nvSpPr>
          <p:cNvPr id="3" name="TextBox 3"/>
          <p:cNvSpPr txBox="1"/>
          <p:nvPr/>
        </p:nvSpPr>
        <p:spPr>
          <a:xfrm>
            <a:off x="2710359" y="4091940"/>
            <a:ext cx="12867282" cy="2141219"/>
          </a:xfrm>
          <a:prstGeom prst="rect">
            <a:avLst/>
          </a:prstGeom>
        </p:spPr>
        <p:txBody>
          <a:bodyPr lIns="0" tIns="0" rIns="0" bIns="0" rtlCol="0" anchor="t">
            <a:spAutoFit/>
          </a:bodyPr>
          <a:lstStyle/>
          <a:p>
            <a:pPr algn="ctr">
              <a:lnSpc>
                <a:spcPts val="5609"/>
              </a:lnSpc>
              <a:spcBef>
                <a:spcPct val="0"/>
              </a:spcBef>
            </a:pPr>
            <a:r>
              <a:rPr lang="en-US" sz="5099" spc="-127">
                <a:solidFill>
                  <a:srgbClr val="0000A3"/>
                </a:solidFill>
                <a:latin typeface="Poppins Bold"/>
              </a:rPr>
              <a:t>How do persons with substance use problems experience the accessibility of mental health care in Belgium?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3D5"/>
        </a:solidFill>
        <a:effectLst/>
      </p:bgPr>
    </p:bg>
    <p:spTree>
      <p:nvGrpSpPr>
        <p:cNvPr id="1" name=""/>
        <p:cNvGrpSpPr/>
        <p:nvPr/>
      </p:nvGrpSpPr>
      <p:grpSpPr>
        <a:xfrm>
          <a:off x="0" y="0"/>
          <a:ext cx="0" cy="0"/>
          <a:chOff x="0" y="0"/>
          <a:chExt cx="0" cy="0"/>
        </a:xfrm>
      </p:grpSpPr>
      <p:sp>
        <p:nvSpPr>
          <p:cNvPr id="2" name="Freeform 2"/>
          <p:cNvSpPr/>
          <p:nvPr/>
        </p:nvSpPr>
        <p:spPr>
          <a:xfrm>
            <a:off x="360645" y="276203"/>
            <a:ext cx="1691004" cy="1504993"/>
          </a:xfrm>
          <a:custGeom>
            <a:avLst/>
            <a:gdLst/>
            <a:ahLst/>
            <a:cxnLst/>
            <a:rect l="l" t="t" r="r" b="b"/>
            <a:pathLst>
              <a:path w="1691004" h="1504993">
                <a:moveTo>
                  <a:pt x="0" y="0"/>
                </a:moveTo>
                <a:lnTo>
                  <a:pt x="1691004" y="0"/>
                </a:lnTo>
                <a:lnTo>
                  <a:pt x="1691004" y="1504994"/>
                </a:lnTo>
                <a:lnTo>
                  <a:pt x="0" y="150499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grpSp>
        <p:nvGrpSpPr>
          <p:cNvPr id="3" name="Group 3"/>
          <p:cNvGrpSpPr/>
          <p:nvPr/>
        </p:nvGrpSpPr>
        <p:grpSpPr>
          <a:xfrm>
            <a:off x="11134412" y="2372476"/>
            <a:ext cx="6263383" cy="5542048"/>
            <a:chOff x="0" y="0"/>
            <a:chExt cx="8351177" cy="7389397"/>
          </a:xfrm>
        </p:grpSpPr>
        <p:grpSp>
          <p:nvGrpSpPr>
            <p:cNvPr id="4" name="Group 4"/>
            <p:cNvGrpSpPr/>
            <p:nvPr/>
          </p:nvGrpSpPr>
          <p:grpSpPr>
            <a:xfrm>
              <a:off x="0" y="0"/>
              <a:ext cx="8351177" cy="7389397"/>
              <a:chOff x="0" y="0"/>
              <a:chExt cx="1649615" cy="1459634"/>
            </a:xfrm>
          </p:grpSpPr>
          <p:sp>
            <p:nvSpPr>
              <p:cNvPr id="5" name="Freeform 5"/>
              <p:cNvSpPr/>
              <p:nvPr/>
            </p:nvSpPr>
            <p:spPr>
              <a:xfrm>
                <a:off x="0" y="0"/>
                <a:ext cx="1649615" cy="1459634"/>
              </a:xfrm>
              <a:custGeom>
                <a:avLst/>
                <a:gdLst/>
                <a:ahLst/>
                <a:cxnLst/>
                <a:rect l="l" t="t" r="r" b="b"/>
                <a:pathLst>
                  <a:path w="1649615" h="1459634">
                    <a:moveTo>
                      <a:pt x="63039" y="0"/>
                    </a:moveTo>
                    <a:lnTo>
                      <a:pt x="1586576" y="0"/>
                    </a:lnTo>
                    <a:cubicBezTo>
                      <a:pt x="1621392" y="0"/>
                      <a:pt x="1649615" y="28224"/>
                      <a:pt x="1649615" y="63039"/>
                    </a:cubicBezTo>
                    <a:lnTo>
                      <a:pt x="1649615" y="1396595"/>
                    </a:lnTo>
                    <a:cubicBezTo>
                      <a:pt x="1649615" y="1431410"/>
                      <a:pt x="1621392" y="1459634"/>
                      <a:pt x="1586576" y="1459634"/>
                    </a:cubicBezTo>
                    <a:lnTo>
                      <a:pt x="63039" y="1459634"/>
                    </a:lnTo>
                    <a:cubicBezTo>
                      <a:pt x="28224" y="1459634"/>
                      <a:pt x="0" y="1431410"/>
                      <a:pt x="0" y="1396595"/>
                    </a:cubicBezTo>
                    <a:lnTo>
                      <a:pt x="0" y="63039"/>
                    </a:lnTo>
                    <a:cubicBezTo>
                      <a:pt x="0" y="28224"/>
                      <a:pt x="28224" y="0"/>
                      <a:pt x="63039" y="0"/>
                    </a:cubicBezTo>
                    <a:close/>
                  </a:path>
                </a:pathLst>
              </a:custGeom>
              <a:solidFill>
                <a:srgbClr val="FFFFFF"/>
              </a:solidFill>
            </p:spPr>
            <p:txBody>
              <a:bodyPr/>
              <a:lstStyle/>
              <a:p>
                <a:endParaRPr lang="nl-NL"/>
              </a:p>
            </p:txBody>
          </p:sp>
          <p:sp>
            <p:nvSpPr>
              <p:cNvPr id="6" name="TextBox 6"/>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348507" y="490476"/>
              <a:ext cx="7610028" cy="6408445"/>
            </a:xfrm>
            <a:custGeom>
              <a:avLst/>
              <a:gdLst/>
              <a:ahLst/>
              <a:cxnLst/>
              <a:rect l="l" t="t" r="r" b="b"/>
              <a:pathLst>
                <a:path w="7610028" h="6408445">
                  <a:moveTo>
                    <a:pt x="0" y="0"/>
                  </a:moveTo>
                  <a:lnTo>
                    <a:pt x="7610028" y="0"/>
                  </a:lnTo>
                  <a:lnTo>
                    <a:pt x="7610028" y="6408445"/>
                  </a:lnTo>
                  <a:lnTo>
                    <a:pt x="0" y="6408445"/>
                  </a:lnTo>
                  <a:lnTo>
                    <a:pt x="0" y="0"/>
                  </a:lnTo>
                  <a:close/>
                </a:path>
              </a:pathLst>
            </a:custGeom>
            <a:blipFill>
              <a:blip r:embed="rId4"/>
              <a:stretch>
                <a:fillRect/>
              </a:stretch>
            </a:blipFill>
          </p:spPr>
          <p:txBody>
            <a:bodyPr/>
            <a:lstStyle/>
            <a:p>
              <a:endParaRPr lang="nl-NL"/>
            </a:p>
          </p:txBody>
        </p:sp>
        <p:grpSp>
          <p:nvGrpSpPr>
            <p:cNvPr id="8" name="Group 8"/>
            <p:cNvGrpSpPr/>
            <p:nvPr/>
          </p:nvGrpSpPr>
          <p:grpSpPr>
            <a:xfrm>
              <a:off x="3557492" y="590325"/>
              <a:ext cx="1236192" cy="1361175"/>
              <a:chOff x="0" y="0"/>
              <a:chExt cx="244186" cy="268874"/>
            </a:xfrm>
          </p:grpSpPr>
          <p:sp>
            <p:nvSpPr>
              <p:cNvPr id="9" name="Freeform 9"/>
              <p:cNvSpPr/>
              <p:nvPr/>
            </p:nvSpPr>
            <p:spPr>
              <a:xfrm>
                <a:off x="0" y="0"/>
                <a:ext cx="244186" cy="268874"/>
              </a:xfrm>
              <a:custGeom>
                <a:avLst/>
                <a:gdLst/>
                <a:ahLst/>
                <a:cxnLst/>
                <a:rect l="l" t="t" r="r" b="b"/>
                <a:pathLst>
                  <a:path w="244186" h="268874">
                    <a:moveTo>
                      <a:pt x="0" y="0"/>
                    </a:moveTo>
                    <a:lnTo>
                      <a:pt x="244186" y="0"/>
                    </a:lnTo>
                    <a:lnTo>
                      <a:pt x="244186" y="268874"/>
                    </a:lnTo>
                    <a:lnTo>
                      <a:pt x="0" y="268874"/>
                    </a:lnTo>
                    <a:close/>
                  </a:path>
                </a:pathLst>
              </a:custGeom>
              <a:solidFill>
                <a:srgbClr val="000000">
                  <a:alpha val="0"/>
                </a:srgbClr>
              </a:solidFill>
              <a:ln w="57150" cap="sq">
                <a:solidFill>
                  <a:srgbClr val="0000A3"/>
                </a:solidFill>
                <a:prstDash val="solid"/>
                <a:miter/>
              </a:ln>
            </p:spPr>
            <p:txBody>
              <a:bodyPr/>
              <a:lstStyle/>
              <a:p>
                <a:endParaRPr lang="nl-NL"/>
              </a:p>
            </p:txBody>
          </p:sp>
          <p:sp>
            <p:nvSpPr>
              <p:cNvPr id="10" name="TextBox 10"/>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1191217" y="2338232"/>
              <a:ext cx="1168268" cy="874051"/>
              <a:chOff x="0" y="0"/>
              <a:chExt cx="230769" cy="172652"/>
            </a:xfrm>
          </p:grpSpPr>
          <p:sp>
            <p:nvSpPr>
              <p:cNvPr id="12" name="Freeform 12"/>
              <p:cNvSpPr/>
              <p:nvPr/>
            </p:nvSpPr>
            <p:spPr>
              <a:xfrm>
                <a:off x="0" y="0"/>
                <a:ext cx="230769" cy="172652"/>
              </a:xfrm>
              <a:custGeom>
                <a:avLst/>
                <a:gdLst/>
                <a:ahLst/>
                <a:cxnLst/>
                <a:rect l="l" t="t" r="r" b="b"/>
                <a:pathLst>
                  <a:path w="230769" h="172652">
                    <a:moveTo>
                      <a:pt x="0" y="0"/>
                    </a:moveTo>
                    <a:lnTo>
                      <a:pt x="230769" y="0"/>
                    </a:lnTo>
                    <a:lnTo>
                      <a:pt x="230769" y="172652"/>
                    </a:lnTo>
                    <a:lnTo>
                      <a:pt x="0" y="172652"/>
                    </a:lnTo>
                    <a:close/>
                  </a:path>
                </a:pathLst>
              </a:custGeom>
              <a:solidFill>
                <a:srgbClr val="000000">
                  <a:alpha val="0"/>
                </a:srgbClr>
              </a:solidFill>
              <a:ln w="57150" cap="sq">
                <a:solidFill>
                  <a:srgbClr val="0000A3"/>
                </a:solidFill>
                <a:prstDash val="solid"/>
                <a:miter/>
              </a:ln>
            </p:spPr>
            <p:txBody>
              <a:bodyPr/>
              <a:lstStyle/>
              <a:p>
                <a:endParaRPr lang="nl-NL"/>
              </a:p>
            </p:txBody>
          </p:sp>
          <p:sp>
            <p:nvSpPr>
              <p:cNvPr id="13" name="TextBox 13"/>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2844874" y="1124544"/>
              <a:ext cx="838970" cy="1945975"/>
              <a:chOff x="0" y="0"/>
              <a:chExt cx="165723" cy="384390"/>
            </a:xfrm>
          </p:grpSpPr>
          <p:sp>
            <p:nvSpPr>
              <p:cNvPr id="15" name="Freeform 15"/>
              <p:cNvSpPr/>
              <p:nvPr/>
            </p:nvSpPr>
            <p:spPr>
              <a:xfrm>
                <a:off x="0" y="0"/>
                <a:ext cx="165723" cy="384390"/>
              </a:xfrm>
              <a:custGeom>
                <a:avLst/>
                <a:gdLst/>
                <a:ahLst/>
                <a:cxnLst/>
                <a:rect l="l" t="t" r="r" b="b"/>
                <a:pathLst>
                  <a:path w="165723" h="384390">
                    <a:moveTo>
                      <a:pt x="0" y="0"/>
                    </a:moveTo>
                    <a:lnTo>
                      <a:pt x="165723" y="0"/>
                    </a:lnTo>
                    <a:lnTo>
                      <a:pt x="165723" y="384390"/>
                    </a:lnTo>
                    <a:lnTo>
                      <a:pt x="0" y="384390"/>
                    </a:lnTo>
                    <a:close/>
                  </a:path>
                </a:pathLst>
              </a:custGeom>
              <a:solidFill>
                <a:srgbClr val="000000">
                  <a:alpha val="0"/>
                </a:srgbClr>
              </a:solidFill>
              <a:ln w="57150" cap="sq">
                <a:solidFill>
                  <a:srgbClr val="0000A3"/>
                </a:solidFill>
                <a:prstDash val="solid"/>
                <a:miter/>
              </a:ln>
            </p:spPr>
            <p:txBody>
              <a:bodyPr/>
              <a:lstStyle/>
              <a:p>
                <a:endParaRPr lang="nl-NL"/>
              </a:p>
            </p:txBody>
          </p:sp>
          <p:sp>
            <p:nvSpPr>
              <p:cNvPr id="16" name="TextBox 16"/>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557492" y="2271485"/>
              <a:ext cx="804012" cy="940798"/>
              <a:chOff x="0" y="0"/>
              <a:chExt cx="158817" cy="185837"/>
            </a:xfrm>
          </p:grpSpPr>
          <p:sp>
            <p:nvSpPr>
              <p:cNvPr id="18" name="Freeform 18"/>
              <p:cNvSpPr/>
              <p:nvPr/>
            </p:nvSpPr>
            <p:spPr>
              <a:xfrm>
                <a:off x="0" y="0"/>
                <a:ext cx="158817" cy="185837"/>
              </a:xfrm>
              <a:custGeom>
                <a:avLst/>
                <a:gdLst/>
                <a:ahLst/>
                <a:cxnLst/>
                <a:rect l="l" t="t" r="r" b="b"/>
                <a:pathLst>
                  <a:path w="158817" h="185837">
                    <a:moveTo>
                      <a:pt x="0" y="0"/>
                    </a:moveTo>
                    <a:lnTo>
                      <a:pt x="158817" y="0"/>
                    </a:lnTo>
                    <a:lnTo>
                      <a:pt x="158817" y="185837"/>
                    </a:lnTo>
                    <a:lnTo>
                      <a:pt x="0" y="185837"/>
                    </a:lnTo>
                    <a:close/>
                  </a:path>
                </a:pathLst>
              </a:custGeom>
              <a:solidFill>
                <a:srgbClr val="000000">
                  <a:alpha val="0"/>
                </a:srgbClr>
              </a:solidFill>
              <a:ln w="57150" cap="sq">
                <a:solidFill>
                  <a:srgbClr val="0000A3"/>
                </a:solidFill>
                <a:prstDash val="solid"/>
                <a:miter/>
              </a:ln>
            </p:spPr>
            <p:txBody>
              <a:bodyPr/>
              <a:lstStyle/>
              <a:p>
                <a:endParaRPr lang="nl-NL"/>
              </a:p>
            </p:txBody>
          </p:sp>
          <p:sp>
            <p:nvSpPr>
              <p:cNvPr id="19" name="TextBox 19"/>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3683845" y="3212284"/>
              <a:ext cx="2185846" cy="2696284"/>
              <a:chOff x="0" y="0"/>
              <a:chExt cx="431772" cy="532599"/>
            </a:xfrm>
          </p:grpSpPr>
          <p:sp>
            <p:nvSpPr>
              <p:cNvPr id="21" name="Freeform 21"/>
              <p:cNvSpPr/>
              <p:nvPr/>
            </p:nvSpPr>
            <p:spPr>
              <a:xfrm>
                <a:off x="0" y="0"/>
                <a:ext cx="431772" cy="532599"/>
              </a:xfrm>
              <a:custGeom>
                <a:avLst/>
                <a:gdLst/>
                <a:ahLst/>
                <a:cxnLst/>
                <a:rect l="l" t="t" r="r" b="b"/>
                <a:pathLst>
                  <a:path w="431772" h="532599">
                    <a:moveTo>
                      <a:pt x="0" y="0"/>
                    </a:moveTo>
                    <a:lnTo>
                      <a:pt x="431772" y="0"/>
                    </a:lnTo>
                    <a:lnTo>
                      <a:pt x="431772" y="532599"/>
                    </a:lnTo>
                    <a:lnTo>
                      <a:pt x="0" y="532599"/>
                    </a:lnTo>
                    <a:close/>
                  </a:path>
                </a:pathLst>
              </a:custGeom>
              <a:solidFill>
                <a:srgbClr val="000000">
                  <a:alpha val="0"/>
                </a:srgbClr>
              </a:solidFill>
              <a:ln w="57150" cap="sq">
                <a:solidFill>
                  <a:srgbClr val="0000A3"/>
                </a:solidFill>
                <a:prstDash val="solid"/>
                <a:miter/>
              </a:ln>
            </p:spPr>
            <p:txBody>
              <a:bodyPr/>
              <a:lstStyle/>
              <a:p>
                <a:endParaRPr lang="nl-NL"/>
              </a:p>
            </p:txBody>
          </p:sp>
          <p:sp>
            <p:nvSpPr>
              <p:cNvPr id="22" name="TextBox 22"/>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grpSp>
      <p:sp>
        <p:nvSpPr>
          <p:cNvPr id="23" name="TextBox 23"/>
          <p:cNvSpPr txBox="1"/>
          <p:nvPr/>
        </p:nvSpPr>
        <p:spPr>
          <a:xfrm>
            <a:off x="1206147" y="2372476"/>
            <a:ext cx="8791829" cy="7772400"/>
          </a:xfrm>
          <a:prstGeom prst="rect">
            <a:avLst/>
          </a:prstGeom>
        </p:spPr>
        <p:txBody>
          <a:bodyPr lIns="0" tIns="0" rIns="0" bIns="0" rtlCol="0" anchor="t">
            <a:spAutoFit/>
          </a:bodyPr>
          <a:lstStyle/>
          <a:p>
            <a:pPr>
              <a:lnSpc>
                <a:spcPts val="3300"/>
              </a:lnSpc>
            </a:pPr>
            <a:r>
              <a:rPr lang="en-US" sz="3000" spc="-75">
                <a:solidFill>
                  <a:srgbClr val="F1A17E"/>
                </a:solidFill>
                <a:latin typeface="Poppins"/>
              </a:rPr>
              <a:t>In-depth interviews</a:t>
            </a:r>
            <a:r>
              <a:rPr lang="en-US" sz="3000" spc="-75">
                <a:solidFill>
                  <a:srgbClr val="000000"/>
                </a:solidFill>
                <a:latin typeface="Poppins"/>
              </a:rPr>
              <a:t> with </a:t>
            </a:r>
            <a:r>
              <a:rPr lang="en-US" sz="3000" spc="-75">
                <a:solidFill>
                  <a:srgbClr val="F1A17E"/>
                </a:solidFill>
                <a:latin typeface="Poppins"/>
              </a:rPr>
              <a:t>53 participants</a:t>
            </a:r>
            <a:r>
              <a:rPr lang="en-US" sz="3000" spc="-75">
                <a:solidFill>
                  <a:srgbClr val="000000"/>
                </a:solidFill>
                <a:latin typeface="Poppins"/>
              </a:rPr>
              <a:t> across 5 local mental health networks</a:t>
            </a:r>
          </a:p>
          <a:p>
            <a:pPr>
              <a:lnSpc>
                <a:spcPts val="3080"/>
              </a:lnSpc>
            </a:pPr>
            <a:endParaRPr lang="en-US" sz="3000" spc="-75">
              <a:solidFill>
                <a:srgbClr val="000000"/>
              </a:solidFill>
              <a:latin typeface="Poppins"/>
            </a:endParaRPr>
          </a:p>
          <a:p>
            <a:pPr marL="604521" lvl="1" indent="-302261">
              <a:lnSpc>
                <a:spcPts val="3080"/>
              </a:lnSpc>
              <a:buFont typeface="Arial"/>
              <a:buChar char="•"/>
            </a:pPr>
            <a:r>
              <a:rPr lang="en-US" sz="2800" spc="-70">
                <a:solidFill>
                  <a:srgbClr val="000000"/>
                </a:solidFill>
                <a:latin typeface="Poppins"/>
              </a:rPr>
              <a:t>High heterogeneity regarding care function, substance use severity level, recovery stage, impacted life domains </a:t>
            </a:r>
          </a:p>
          <a:p>
            <a:pPr>
              <a:lnSpc>
                <a:spcPts val="3080"/>
              </a:lnSpc>
            </a:pPr>
            <a:endParaRPr lang="en-US" sz="2800" spc="-70">
              <a:solidFill>
                <a:srgbClr val="000000"/>
              </a:solidFill>
              <a:latin typeface="Poppins"/>
            </a:endParaRPr>
          </a:p>
          <a:p>
            <a:pPr marL="604521" lvl="1" indent="-302261">
              <a:lnSpc>
                <a:spcPts val="3080"/>
              </a:lnSpc>
              <a:buFont typeface="Arial"/>
              <a:buChar char="•"/>
            </a:pPr>
            <a:r>
              <a:rPr lang="en-US" sz="2800" spc="-70">
                <a:solidFill>
                  <a:srgbClr val="000000"/>
                </a:solidFill>
                <a:latin typeface="Poppins"/>
              </a:rPr>
              <a:t>Special effort to include persons who are not in contact with treatment through snowball sampling</a:t>
            </a:r>
          </a:p>
          <a:p>
            <a:pPr>
              <a:lnSpc>
                <a:spcPts val="3300"/>
              </a:lnSpc>
            </a:pPr>
            <a:endParaRPr lang="en-US" sz="2800" spc="-70">
              <a:solidFill>
                <a:srgbClr val="000000"/>
              </a:solidFill>
              <a:latin typeface="Poppins"/>
            </a:endParaRPr>
          </a:p>
          <a:p>
            <a:pPr>
              <a:lnSpc>
                <a:spcPts val="3300"/>
              </a:lnSpc>
            </a:pPr>
            <a:r>
              <a:rPr lang="en-US" sz="3000" spc="-75">
                <a:solidFill>
                  <a:srgbClr val="000000"/>
                </a:solidFill>
                <a:latin typeface="Poppins"/>
              </a:rPr>
              <a:t>Focus on (un)met needs, use of services and </a:t>
            </a:r>
            <a:r>
              <a:rPr lang="en-US" sz="3000" spc="-75">
                <a:solidFill>
                  <a:srgbClr val="F1A17E"/>
                </a:solidFill>
                <a:latin typeface="Poppins"/>
              </a:rPr>
              <a:t>lived experiences </a:t>
            </a:r>
            <a:r>
              <a:rPr lang="en-US" sz="3000" spc="-75">
                <a:solidFill>
                  <a:srgbClr val="000000"/>
                </a:solidFill>
                <a:latin typeface="Poppins"/>
              </a:rPr>
              <a:t>of (in)accessibility</a:t>
            </a:r>
          </a:p>
          <a:p>
            <a:pPr>
              <a:lnSpc>
                <a:spcPts val="3300"/>
              </a:lnSpc>
            </a:pPr>
            <a:endParaRPr lang="en-US" sz="3000" spc="-75">
              <a:solidFill>
                <a:srgbClr val="000000"/>
              </a:solidFill>
              <a:latin typeface="Poppins"/>
            </a:endParaRPr>
          </a:p>
          <a:p>
            <a:pPr>
              <a:lnSpc>
                <a:spcPts val="3300"/>
              </a:lnSpc>
            </a:pPr>
            <a:endParaRPr lang="en-US" sz="3000" spc="-75">
              <a:solidFill>
                <a:srgbClr val="000000"/>
              </a:solidFill>
              <a:latin typeface="Poppins"/>
            </a:endParaRPr>
          </a:p>
          <a:p>
            <a:pPr>
              <a:lnSpc>
                <a:spcPts val="3300"/>
              </a:lnSpc>
            </a:pPr>
            <a:r>
              <a:rPr lang="en-US" sz="3000" spc="-75">
                <a:solidFill>
                  <a:srgbClr val="000000"/>
                </a:solidFill>
                <a:latin typeface="Poppins"/>
              </a:rPr>
              <a:t>Inductive </a:t>
            </a:r>
            <a:r>
              <a:rPr lang="en-US" sz="3000" spc="-75">
                <a:solidFill>
                  <a:srgbClr val="F1A17E"/>
                </a:solidFill>
                <a:latin typeface="Poppins"/>
              </a:rPr>
              <a:t>thematic analysis</a:t>
            </a:r>
          </a:p>
          <a:p>
            <a:pPr>
              <a:lnSpc>
                <a:spcPts val="3300"/>
              </a:lnSpc>
            </a:pPr>
            <a:endParaRPr lang="en-US" sz="3000" spc="-75">
              <a:solidFill>
                <a:srgbClr val="F1A17E"/>
              </a:solidFill>
              <a:latin typeface="Poppins"/>
            </a:endParaRPr>
          </a:p>
          <a:p>
            <a:pPr algn="ctr">
              <a:lnSpc>
                <a:spcPts val="3300"/>
              </a:lnSpc>
            </a:pPr>
            <a:endParaRPr lang="en-US" sz="3000" spc="-75">
              <a:solidFill>
                <a:srgbClr val="F1A17E"/>
              </a:solidFill>
              <a:latin typeface="Poppins"/>
            </a:endParaRPr>
          </a:p>
          <a:p>
            <a:pPr algn="just">
              <a:lnSpc>
                <a:spcPts val="3300"/>
              </a:lnSpc>
              <a:spcBef>
                <a:spcPct val="0"/>
              </a:spcBef>
            </a:pPr>
            <a:endParaRPr lang="en-US" sz="3000" spc="-75">
              <a:solidFill>
                <a:srgbClr val="F1A17E"/>
              </a:solidFill>
              <a:latin typeface="Poppins"/>
            </a:endParaRPr>
          </a:p>
        </p:txBody>
      </p:sp>
      <p:sp>
        <p:nvSpPr>
          <p:cNvPr id="24" name="TextBox 24"/>
          <p:cNvSpPr txBox="1"/>
          <p:nvPr/>
        </p:nvSpPr>
        <p:spPr>
          <a:xfrm>
            <a:off x="762798" y="619125"/>
            <a:ext cx="5060601" cy="866775"/>
          </a:xfrm>
          <a:prstGeom prst="rect">
            <a:avLst/>
          </a:prstGeom>
        </p:spPr>
        <p:txBody>
          <a:bodyPr lIns="0" tIns="0" rIns="0" bIns="0" rtlCol="0" anchor="t">
            <a:spAutoFit/>
          </a:bodyPr>
          <a:lstStyle/>
          <a:p>
            <a:pPr marL="0" lvl="0" indent="0">
              <a:lnSpc>
                <a:spcPts val="6600"/>
              </a:lnSpc>
            </a:pPr>
            <a:r>
              <a:rPr lang="en-US" sz="6000" spc="-150">
                <a:solidFill>
                  <a:srgbClr val="F1A17E"/>
                </a:solidFill>
                <a:latin typeface="Poppins Bold"/>
              </a:rPr>
              <a:t>Methods.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E3D5"/>
        </a:solidFill>
        <a:effectLst/>
      </p:bgPr>
    </p:bg>
    <p:spTree>
      <p:nvGrpSpPr>
        <p:cNvPr id="1" name=""/>
        <p:cNvGrpSpPr/>
        <p:nvPr/>
      </p:nvGrpSpPr>
      <p:grpSpPr>
        <a:xfrm>
          <a:off x="0" y="0"/>
          <a:ext cx="0" cy="0"/>
          <a:chOff x="0" y="0"/>
          <a:chExt cx="0" cy="0"/>
        </a:xfrm>
      </p:grpSpPr>
      <p:sp>
        <p:nvSpPr>
          <p:cNvPr id="2" name="Freeform 2"/>
          <p:cNvSpPr/>
          <p:nvPr/>
        </p:nvSpPr>
        <p:spPr>
          <a:xfrm>
            <a:off x="7974078" y="665241"/>
            <a:ext cx="1698330" cy="1511513"/>
          </a:xfrm>
          <a:custGeom>
            <a:avLst/>
            <a:gdLst/>
            <a:ahLst/>
            <a:cxnLst/>
            <a:rect l="l" t="t" r="r" b="b"/>
            <a:pathLst>
              <a:path w="1698330" h="1511513">
                <a:moveTo>
                  <a:pt x="0" y="0"/>
                </a:moveTo>
                <a:lnTo>
                  <a:pt x="1698330" y="0"/>
                </a:lnTo>
                <a:lnTo>
                  <a:pt x="1698330" y="1511513"/>
                </a:lnTo>
                <a:lnTo>
                  <a:pt x="0" y="151151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sp>
        <p:nvSpPr>
          <p:cNvPr id="3" name="Freeform 3"/>
          <p:cNvSpPr/>
          <p:nvPr/>
        </p:nvSpPr>
        <p:spPr>
          <a:xfrm>
            <a:off x="7974078" y="2540927"/>
            <a:ext cx="1683984" cy="1498746"/>
          </a:xfrm>
          <a:custGeom>
            <a:avLst/>
            <a:gdLst/>
            <a:ahLst/>
            <a:cxnLst/>
            <a:rect l="l" t="t" r="r" b="b"/>
            <a:pathLst>
              <a:path w="1683984" h="1498746">
                <a:moveTo>
                  <a:pt x="0" y="0"/>
                </a:moveTo>
                <a:lnTo>
                  <a:pt x="1683984" y="0"/>
                </a:lnTo>
                <a:lnTo>
                  <a:pt x="1683984" y="1498745"/>
                </a:lnTo>
                <a:lnTo>
                  <a:pt x="0" y="149874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sp>
        <p:nvSpPr>
          <p:cNvPr id="4" name="TextBox 4"/>
          <p:cNvSpPr txBox="1"/>
          <p:nvPr/>
        </p:nvSpPr>
        <p:spPr>
          <a:xfrm>
            <a:off x="8553834" y="1301732"/>
            <a:ext cx="7620444" cy="457200"/>
          </a:xfrm>
          <a:prstGeom prst="rect">
            <a:avLst/>
          </a:prstGeom>
        </p:spPr>
        <p:txBody>
          <a:bodyPr lIns="0" tIns="0" rIns="0" bIns="0" rtlCol="0" anchor="t">
            <a:spAutoFit/>
          </a:bodyPr>
          <a:lstStyle/>
          <a:p>
            <a:pPr marL="0" lvl="0" indent="0">
              <a:lnSpc>
                <a:spcPts val="3300"/>
              </a:lnSpc>
            </a:pPr>
            <a:r>
              <a:rPr lang="en-US" sz="3000" spc="-75">
                <a:solidFill>
                  <a:srgbClr val="131211"/>
                </a:solidFill>
                <a:latin typeface="Poppins Medium"/>
              </a:rPr>
              <a:t>Fragmentation of care and support</a:t>
            </a:r>
          </a:p>
        </p:txBody>
      </p:sp>
      <p:sp>
        <p:nvSpPr>
          <p:cNvPr id="5" name="TextBox 5"/>
          <p:cNvSpPr txBox="1"/>
          <p:nvPr/>
        </p:nvSpPr>
        <p:spPr>
          <a:xfrm>
            <a:off x="8553834" y="3065763"/>
            <a:ext cx="7620444" cy="457200"/>
          </a:xfrm>
          <a:prstGeom prst="rect">
            <a:avLst/>
          </a:prstGeom>
        </p:spPr>
        <p:txBody>
          <a:bodyPr lIns="0" tIns="0" rIns="0" bIns="0" rtlCol="0" anchor="t">
            <a:spAutoFit/>
          </a:bodyPr>
          <a:lstStyle/>
          <a:p>
            <a:pPr marL="0" lvl="0" indent="0">
              <a:lnSpc>
                <a:spcPts val="3300"/>
              </a:lnSpc>
            </a:pPr>
            <a:r>
              <a:rPr lang="en-US" sz="3000" spc="-75">
                <a:solidFill>
                  <a:srgbClr val="131211"/>
                </a:solidFill>
                <a:latin typeface="Poppins Medium"/>
              </a:rPr>
              <a:t>(Lack of) “really listening”</a:t>
            </a:r>
          </a:p>
        </p:txBody>
      </p:sp>
      <p:sp>
        <p:nvSpPr>
          <p:cNvPr id="6" name="Freeform 6"/>
          <p:cNvSpPr/>
          <p:nvPr/>
        </p:nvSpPr>
        <p:spPr>
          <a:xfrm>
            <a:off x="7974078" y="4401622"/>
            <a:ext cx="1683984" cy="1498746"/>
          </a:xfrm>
          <a:custGeom>
            <a:avLst/>
            <a:gdLst/>
            <a:ahLst/>
            <a:cxnLst/>
            <a:rect l="l" t="t" r="r" b="b"/>
            <a:pathLst>
              <a:path w="1683984" h="1498746">
                <a:moveTo>
                  <a:pt x="0" y="0"/>
                </a:moveTo>
                <a:lnTo>
                  <a:pt x="1683984" y="0"/>
                </a:lnTo>
                <a:lnTo>
                  <a:pt x="1683984" y="1498746"/>
                </a:lnTo>
                <a:lnTo>
                  <a:pt x="0" y="14987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sp>
        <p:nvSpPr>
          <p:cNvPr id="7" name="TextBox 7"/>
          <p:cNvSpPr txBox="1"/>
          <p:nvPr/>
        </p:nvSpPr>
        <p:spPr>
          <a:xfrm>
            <a:off x="8553834" y="4716909"/>
            <a:ext cx="7620444" cy="876300"/>
          </a:xfrm>
          <a:prstGeom prst="rect">
            <a:avLst/>
          </a:prstGeom>
        </p:spPr>
        <p:txBody>
          <a:bodyPr lIns="0" tIns="0" rIns="0" bIns="0" rtlCol="0" anchor="t">
            <a:spAutoFit/>
          </a:bodyPr>
          <a:lstStyle/>
          <a:p>
            <a:pPr marL="0" lvl="0" indent="0">
              <a:lnSpc>
                <a:spcPts val="3300"/>
              </a:lnSpc>
            </a:pPr>
            <a:r>
              <a:rPr lang="en-US" sz="3000" spc="-75">
                <a:solidFill>
                  <a:srgbClr val="131211"/>
                </a:solidFill>
                <a:latin typeface="Poppins Medium"/>
              </a:rPr>
              <a:t>Balancing between treatment-driven and person-centered support</a:t>
            </a:r>
          </a:p>
        </p:txBody>
      </p:sp>
      <p:sp>
        <p:nvSpPr>
          <p:cNvPr id="8" name="Freeform 8"/>
          <p:cNvSpPr/>
          <p:nvPr/>
        </p:nvSpPr>
        <p:spPr>
          <a:xfrm>
            <a:off x="7974078" y="6262318"/>
            <a:ext cx="1683984" cy="1498746"/>
          </a:xfrm>
          <a:custGeom>
            <a:avLst/>
            <a:gdLst/>
            <a:ahLst/>
            <a:cxnLst/>
            <a:rect l="l" t="t" r="r" b="b"/>
            <a:pathLst>
              <a:path w="1683984" h="1498746">
                <a:moveTo>
                  <a:pt x="0" y="0"/>
                </a:moveTo>
                <a:lnTo>
                  <a:pt x="1683984" y="0"/>
                </a:lnTo>
                <a:lnTo>
                  <a:pt x="1683984" y="1498746"/>
                </a:lnTo>
                <a:lnTo>
                  <a:pt x="0" y="14987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sp>
        <p:nvSpPr>
          <p:cNvPr id="9" name="TextBox 9"/>
          <p:cNvSpPr txBox="1"/>
          <p:nvPr/>
        </p:nvSpPr>
        <p:spPr>
          <a:xfrm>
            <a:off x="8553834" y="6787155"/>
            <a:ext cx="7620444" cy="457200"/>
          </a:xfrm>
          <a:prstGeom prst="rect">
            <a:avLst/>
          </a:prstGeom>
        </p:spPr>
        <p:txBody>
          <a:bodyPr lIns="0" tIns="0" rIns="0" bIns="0" rtlCol="0" anchor="t">
            <a:spAutoFit/>
          </a:bodyPr>
          <a:lstStyle/>
          <a:p>
            <a:pPr marL="0" lvl="0" indent="0">
              <a:lnSpc>
                <a:spcPts val="3300"/>
              </a:lnSpc>
            </a:pPr>
            <a:r>
              <a:rPr lang="en-US" sz="3000" spc="-75">
                <a:solidFill>
                  <a:srgbClr val="131211"/>
                </a:solidFill>
                <a:latin typeface="Poppins Medium"/>
              </a:rPr>
              <a:t>The ambivalent role of peers</a:t>
            </a:r>
          </a:p>
        </p:txBody>
      </p:sp>
      <p:sp>
        <p:nvSpPr>
          <p:cNvPr id="10" name="Freeform 10"/>
          <p:cNvSpPr/>
          <p:nvPr/>
        </p:nvSpPr>
        <p:spPr>
          <a:xfrm>
            <a:off x="7974078" y="8123014"/>
            <a:ext cx="1683984" cy="1498746"/>
          </a:xfrm>
          <a:custGeom>
            <a:avLst/>
            <a:gdLst/>
            <a:ahLst/>
            <a:cxnLst/>
            <a:rect l="l" t="t" r="r" b="b"/>
            <a:pathLst>
              <a:path w="1683984" h="1498746">
                <a:moveTo>
                  <a:pt x="0" y="0"/>
                </a:moveTo>
                <a:lnTo>
                  <a:pt x="1683984" y="0"/>
                </a:lnTo>
                <a:lnTo>
                  <a:pt x="1683984" y="1498745"/>
                </a:lnTo>
                <a:lnTo>
                  <a:pt x="0" y="149874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sp>
        <p:nvSpPr>
          <p:cNvPr id="11" name="TextBox 11"/>
          <p:cNvSpPr txBox="1"/>
          <p:nvPr/>
        </p:nvSpPr>
        <p:spPr>
          <a:xfrm>
            <a:off x="8553834" y="8647850"/>
            <a:ext cx="7620444" cy="457200"/>
          </a:xfrm>
          <a:prstGeom prst="rect">
            <a:avLst/>
          </a:prstGeom>
        </p:spPr>
        <p:txBody>
          <a:bodyPr lIns="0" tIns="0" rIns="0" bIns="0" rtlCol="0" anchor="t">
            <a:spAutoFit/>
          </a:bodyPr>
          <a:lstStyle/>
          <a:p>
            <a:pPr marL="0" lvl="0" indent="0">
              <a:lnSpc>
                <a:spcPts val="3300"/>
              </a:lnSpc>
            </a:pPr>
            <a:r>
              <a:rPr lang="en-US" sz="3000" spc="-75">
                <a:solidFill>
                  <a:srgbClr val="131211"/>
                </a:solidFill>
                <a:latin typeface="Poppins Medium"/>
              </a:rPr>
              <a:t>Effects of stigma</a:t>
            </a:r>
          </a:p>
        </p:txBody>
      </p:sp>
      <p:sp>
        <p:nvSpPr>
          <p:cNvPr id="12" name="Freeform 12"/>
          <p:cNvSpPr/>
          <p:nvPr/>
        </p:nvSpPr>
        <p:spPr>
          <a:xfrm>
            <a:off x="1191588" y="3650066"/>
            <a:ext cx="1691004" cy="1504993"/>
          </a:xfrm>
          <a:custGeom>
            <a:avLst/>
            <a:gdLst/>
            <a:ahLst/>
            <a:cxnLst/>
            <a:rect l="l" t="t" r="r" b="b"/>
            <a:pathLst>
              <a:path w="1691004" h="1504993">
                <a:moveTo>
                  <a:pt x="0" y="0"/>
                </a:moveTo>
                <a:lnTo>
                  <a:pt x="1691003" y="0"/>
                </a:lnTo>
                <a:lnTo>
                  <a:pt x="1691003" y="1504993"/>
                </a:lnTo>
                <a:lnTo>
                  <a:pt x="0" y="150499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nl-NL"/>
          </a:p>
        </p:txBody>
      </p:sp>
      <p:sp>
        <p:nvSpPr>
          <p:cNvPr id="13" name="TextBox 13"/>
          <p:cNvSpPr txBox="1"/>
          <p:nvPr/>
        </p:nvSpPr>
        <p:spPr>
          <a:xfrm>
            <a:off x="712514" y="3981065"/>
            <a:ext cx="6290395" cy="2064392"/>
          </a:xfrm>
          <a:prstGeom prst="rect">
            <a:avLst/>
          </a:prstGeom>
        </p:spPr>
        <p:txBody>
          <a:bodyPr lIns="0" tIns="0" rIns="0" bIns="0" rtlCol="0" anchor="t">
            <a:spAutoFit/>
          </a:bodyPr>
          <a:lstStyle/>
          <a:p>
            <a:pPr marL="0" lvl="0" indent="0" algn="ctr">
              <a:lnSpc>
                <a:spcPts val="8030"/>
              </a:lnSpc>
            </a:pPr>
            <a:r>
              <a:rPr lang="en-US" sz="7300" spc="-182">
                <a:solidFill>
                  <a:srgbClr val="F1A17E"/>
                </a:solidFill>
                <a:latin typeface="Poppins Bold"/>
              </a:rPr>
              <a:t>5 central themes.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3D5"/>
        </a:solidFill>
        <a:effectLst/>
      </p:bgPr>
    </p:bg>
    <p:spTree>
      <p:nvGrpSpPr>
        <p:cNvPr id="1" name=""/>
        <p:cNvGrpSpPr/>
        <p:nvPr/>
      </p:nvGrpSpPr>
      <p:grpSpPr>
        <a:xfrm>
          <a:off x="0" y="0"/>
          <a:ext cx="0" cy="0"/>
          <a:chOff x="0" y="0"/>
          <a:chExt cx="0" cy="0"/>
        </a:xfrm>
      </p:grpSpPr>
      <p:sp>
        <p:nvSpPr>
          <p:cNvPr id="2" name="Freeform 2"/>
          <p:cNvSpPr/>
          <p:nvPr/>
        </p:nvSpPr>
        <p:spPr>
          <a:xfrm>
            <a:off x="778118" y="233450"/>
            <a:ext cx="2503538" cy="2228149"/>
          </a:xfrm>
          <a:custGeom>
            <a:avLst/>
            <a:gdLst/>
            <a:ahLst/>
            <a:cxnLst/>
            <a:rect l="l" t="t" r="r" b="b"/>
            <a:pathLst>
              <a:path w="2503538" h="2228149">
                <a:moveTo>
                  <a:pt x="0" y="0"/>
                </a:moveTo>
                <a:lnTo>
                  <a:pt x="2503539" y="0"/>
                </a:lnTo>
                <a:lnTo>
                  <a:pt x="2503539" y="2228149"/>
                </a:lnTo>
                <a:lnTo>
                  <a:pt x="0" y="22281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grpSp>
        <p:nvGrpSpPr>
          <p:cNvPr id="3" name="Group 3"/>
          <p:cNvGrpSpPr/>
          <p:nvPr/>
        </p:nvGrpSpPr>
        <p:grpSpPr>
          <a:xfrm>
            <a:off x="2449108" y="2968934"/>
            <a:ext cx="4133087" cy="1557166"/>
            <a:chOff x="0" y="0"/>
            <a:chExt cx="1088550" cy="410118"/>
          </a:xfrm>
        </p:grpSpPr>
        <p:sp>
          <p:nvSpPr>
            <p:cNvPr id="4" name="Freeform 4"/>
            <p:cNvSpPr/>
            <p:nvPr/>
          </p:nvSpPr>
          <p:spPr>
            <a:xfrm>
              <a:off x="0" y="0"/>
              <a:ext cx="1088550" cy="410118"/>
            </a:xfrm>
            <a:custGeom>
              <a:avLst/>
              <a:gdLst/>
              <a:ahLst/>
              <a:cxnLst/>
              <a:rect l="l" t="t" r="r" b="b"/>
              <a:pathLst>
                <a:path w="1088550" h="410118">
                  <a:moveTo>
                    <a:pt x="95531" y="0"/>
                  </a:moveTo>
                  <a:lnTo>
                    <a:pt x="993019" y="0"/>
                  </a:lnTo>
                  <a:cubicBezTo>
                    <a:pt x="1018355" y="0"/>
                    <a:pt x="1042654" y="10065"/>
                    <a:pt x="1060569" y="27980"/>
                  </a:cubicBezTo>
                  <a:cubicBezTo>
                    <a:pt x="1078485" y="45896"/>
                    <a:pt x="1088550" y="70195"/>
                    <a:pt x="1088550" y="95531"/>
                  </a:cubicBezTo>
                  <a:lnTo>
                    <a:pt x="1088550" y="314587"/>
                  </a:lnTo>
                  <a:cubicBezTo>
                    <a:pt x="1088550" y="339923"/>
                    <a:pt x="1078485" y="364222"/>
                    <a:pt x="1060569" y="382138"/>
                  </a:cubicBezTo>
                  <a:cubicBezTo>
                    <a:pt x="1042654" y="400053"/>
                    <a:pt x="1018355" y="410118"/>
                    <a:pt x="993019" y="410118"/>
                  </a:cubicBezTo>
                  <a:lnTo>
                    <a:pt x="95531" y="410118"/>
                  </a:lnTo>
                  <a:cubicBezTo>
                    <a:pt x="42771" y="410118"/>
                    <a:pt x="0" y="367347"/>
                    <a:pt x="0" y="314587"/>
                  </a:cubicBezTo>
                  <a:lnTo>
                    <a:pt x="0" y="95531"/>
                  </a:lnTo>
                  <a:cubicBezTo>
                    <a:pt x="0" y="70195"/>
                    <a:pt x="10065" y="45896"/>
                    <a:pt x="27980" y="27980"/>
                  </a:cubicBezTo>
                  <a:cubicBezTo>
                    <a:pt x="45896" y="10065"/>
                    <a:pt x="70195" y="0"/>
                    <a:pt x="95531" y="0"/>
                  </a:cubicBezTo>
                  <a:close/>
                </a:path>
              </a:pathLst>
            </a:custGeom>
            <a:solidFill>
              <a:srgbClr val="FFFFFF"/>
            </a:solidFill>
          </p:spPr>
          <p:txBody>
            <a:bodyPr/>
            <a:lstStyle/>
            <a:p>
              <a:endParaRPr lang="nl-NL"/>
            </a:p>
          </p:txBody>
        </p:sp>
        <p:sp>
          <p:nvSpPr>
            <p:cNvPr id="5" name="TextBox 5"/>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449108" y="5030925"/>
            <a:ext cx="4133087" cy="1557166"/>
            <a:chOff x="0" y="0"/>
            <a:chExt cx="1088550" cy="410118"/>
          </a:xfrm>
        </p:grpSpPr>
        <p:sp>
          <p:nvSpPr>
            <p:cNvPr id="7" name="Freeform 7"/>
            <p:cNvSpPr/>
            <p:nvPr/>
          </p:nvSpPr>
          <p:spPr>
            <a:xfrm>
              <a:off x="0" y="0"/>
              <a:ext cx="1088550" cy="410118"/>
            </a:xfrm>
            <a:custGeom>
              <a:avLst/>
              <a:gdLst/>
              <a:ahLst/>
              <a:cxnLst/>
              <a:rect l="l" t="t" r="r" b="b"/>
              <a:pathLst>
                <a:path w="1088550" h="410118">
                  <a:moveTo>
                    <a:pt x="95531" y="0"/>
                  </a:moveTo>
                  <a:lnTo>
                    <a:pt x="993019" y="0"/>
                  </a:lnTo>
                  <a:cubicBezTo>
                    <a:pt x="1018355" y="0"/>
                    <a:pt x="1042654" y="10065"/>
                    <a:pt x="1060569" y="27980"/>
                  </a:cubicBezTo>
                  <a:cubicBezTo>
                    <a:pt x="1078485" y="45896"/>
                    <a:pt x="1088550" y="70195"/>
                    <a:pt x="1088550" y="95531"/>
                  </a:cubicBezTo>
                  <a:lnTo>
                    <a:pt x="1088550" y="314587"/>
                  </a:lnTo>
                  <a:cubicBezTo>
                    <a:pt x="1088550" y="339923"/>
                    <a:pt x="1078485" y="364222"/>
                    <a:pt x="1060569" y="382138"/>
                  </a:cubicBezTo>
                  <a:cubicBezTo>
                    <a:pt x="1042654" y="400053"/>
                    <a:pt x="1018355" y="410118"/>
                    <a:pt x="993019" y="410118"/>
                  </a:cubicBezTo>
                  <a:lnTo>
                    <a:pt x="95531" y="410118"/>
                  </a:lnTo>
                  <a:cubicBezTo>
                    <a:pt x="42771" y="410118"/>
                    <a:pt x="0" y="367347"/>
                    <a:pt x="0" y="314587"/>
                  </a:cubicBezTo>
                  <a:lnTo>
                    <a:pt x="0" y="95531"/>
                  </a:lnTo>
                  <a:cubicBezTo>
                    <a:pt x="0" y="70195"/>
                    <a:pt x="10065" y="45896"/>
                    <a:pt x="27980" y="27980"/>
                  </a:cubicBezTo>
                  <a:cubicBezTo>
                    <a:pt x="45896" y="10065"/>
                    <a:pt x="70195" y="0"/>
                    <a:pt x="95531" y="0"/>
                  </a:cubicBezTo>
                  <a:close/>
                </a:path>
              </a:pathLst>
            </a:custGeom>
            <a:solidFill>
              <a:srgbClr val="FFFCF9"/>
            </a:solidFill>
          </p:spPr>
          <p:txBody>
            <a:bodyPr/>
            <a:lstStyle/>
            <a:p>
              <a:endParaRPr lang="nl-NL"/>
            </a:p>
          </p:txBody>
        </p:sp>
        <p:sp>
          <p:nvSpPr>
            <p:cNvPr id="8" name="TextBox 8"/>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449108" y="7092916"/>
            <a:ext cx="4133087" cy="1557166"/>
            <a:chOff x="0" y="0"/>
            <a:chExt cx="1088550" cy="410118"/>
          </a:xfrm>
        </p:grpSpPr>
        <p:sp>
          <p:nvSpPr>
            <p:cNvPr id="10" name="Freeform 10"/>
            <p:cNvSpPr/>
            <p:nvPr/>
          </p:nvSpPr>
          <p:spPr>
            <a:xfrm>
              <a:off x="0" y="0"/>
              <a:ext cx="1088550" cy="410118"/>
            </a:xfrm>
            <a:custGeom>
              <a:avLst/>
              <a:gdLst/>
              <a:ahLst/>
              <a:cxnLst/>
              <a:rect l="l" t="t" r="r" b="b"/>
              <a:pathLst>
                <a:path w="1088550" h="410118">
                  <a:moveTo>
                    <a:pt x="95531" y="0"/>
                  </a:moveTo>
                  <a:lnTo>
                    <a:pt x="993019" y="0"/>
                  </a:lnTo>
                  <a:cubicBezTo>
                    <a:pt x="1018355" y="0"/>
                    <a:pt x="1042654" y="10065"/>
                    <a:pt x="1060569" y="27980"/>
                  </a:cubicBezTo>
                  <a:cubicBezTo>
                    <a:pt x="1078485" y="45896"/>
                    <a:pt x="1088550" y="70195"/>
                    <a:pt x="1088550" y="95531"/>
                  </a:cubicBezTo>
                  <a:lnTo>
                    <a:pt x="1088550" y="314587"/>
                  </a:lnTo>
                  <a:cubicBezTo>
                    <a:pt x="1088550" y="339923"/>
                    <a:pt x="1078485" y="364222"/>
                    <a:pt x="1060569" y="382138"/>
                  </a:cubicBezTo>
                  <a:cubicBezTo>
                    <a:pt x="1042654" y="400053"/>
                    <a:pt x="1018355" y="410118"/>
                    <a:pt x="993019" y="410118"/>
                  </a:cubicBezTo>
                  <a:lnTo>
                    <a:pt x="95531" y="410118"/>
                  </a:lnTo>
                  <a:cubicBezTo>
                    <a:pt x="42771" y="410118"/>
                    <a:pt x="0" y="367347"/>
                    <a:pt x="0" y="314587"/>
                  </a:cubicBezTo>
                  <a:lnTo>
                    <a:pt x="0" y="95531"/>
                  </a:lnTo>
                  <a:cubicBezTo>
                    <a:pt x="0" y="70195"/>
                    <a:pt x="10065" y="45896"/>
                    <a:pt x="27980" y="27980"/>
                  </a:cubicBezTo>
                  <a:cubicBezTo>
                    <a:pt x="45896" y="10065"/>
                    <a:pt x="70195" y="0"/>
                    <a:pt x="95531" y="0"/>
                  </a:cubicBezTo>
                  <a:close/>
                </a:path>
              </a:pathLst>
            </a:custGeom>
            <a:solidFill>
              <a:srgbClr val="FFFCF9"/>
            </a:solidFill>
          </p:spPr>
          <p:txBody>
            <a:bodyPr/>
            <a:lstStyle/>
            <a:p>
              <a:endParaRPr lang="nl-NL"/>
            </a:p>
          </p:txBody>
        </p:sp>
        <p:sp>
          <p:nvSpPr>
            <p:cNvPr id="11" name="TextBox 11"/>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2241669" y="2461599"/>
            <a:ext cx="1395589" cy="992613"/>
          </a:xfrm>
          <a:custGeom>
            <a:avLst/>
            <a:gdLst/>
            <a:ahLst/>
            <a:cxnLst/>
            <a:rect l="l" t="t" r="r" b="b"/>
            <a:pathLst>
              <a:path w="1395589" h="992613">
                <a:moveTo>
                  <a:pt x="0" y="0"/>
                </a:moveTo>
                <a:lnTo>
                  <a:pt x="1395589" y="0"/>
                </a:lnTo>
                <a:lnTo>
                  <a:pt x="1395589" y="992613"/>
                </a:lnTo>
                <a:lnTo>
                  <a:pt x="0" y="99261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nl-NL"/>
          </a:p>
        </p:txBody>
      </p:sp>
      <p:sp>
        <p:nvSpPr>
          <p:cNvPr id="13" name="TextBox 13"/>
          <p:cNvSpPr txBox="1"/>
          <p:nvPr/>
        </p:nvSpPr>
        <p:spPr>
          <a:xfrm>
            <a:off x="1357874" y="1083999"/>
            <a:ext cx="10096652" cy="565150"/>
          </a:xfrm>
          <a:prstGeom prst="rect">
            <a:avLst/>
          </a:prstGeom>
        </p:spPr>
        <p:txBody>
          <a:bodyPr lIns="0" tIns="0" rIns="0" bIns="0" rtlCol="0" anchor="t">
            <a:spAutoFit/>
          </a:bodyPr>
          <a:lstStyle/>
          <a:p>
            <a:pPr marL="0" lvl="0" indent="0">
              <a:lnSpc>
                <a:spcPts val="4399"/>
              </a:lnSpc>
            </a:pPr>
            <a:r>
              <a:rPr lang="en-US" sz="3999" spc="-99">
                <a:solidFill>
                  <a:srgbClr val="131211"/>
                </a:solidFill>
                <a:latin typeface="Poppins Bold"/>
              </a:rPr>
              <a:t>Fragmentation of care and support</a:t>
            </a:r>
          </a:p>
        </p:txBody>
      </p:sp>
      <p:sp>
        <p:nvSpPr>
          <p:cNvPr id="14" name="TextBox 14"/>
          <p:cNvSpPr txBox="1"/>
          <p:nvPr/>
        </p:nvSpPr>
        <p:spPr>
          <a:xfrm>
            <a:off x="2566740" y="3335163"/>
            <a:ext cx="3897823" cy="816610"/>
          </a:xfrm>
          <a:prstGeom prst="rect">
            <a:avLst/>
          </a:prstGeom>
        </p:spPr>
        <p:txBody>
          <a:bodyPr lIns="0" tIns="0" rIns="0" bIns="0" rtlCol="0" anchor="t">
            <a:spAutoFit/>
          </a:bodyPr>
          <a:lstStyle/>
          <a:p>
            <a:pPr marL="0" lvl="0" indent="0" algn="ctr">
              <a:lnSpc>
                <a:spcPts val="3080"/>
              </a:lnSpc>
            </a:pPr>
            <a:r>
              <a:rPr lang="en-US" sz="2800" spc="-70">
                <a:solidFill>
                  <a:srgbClr val="0000A3"/>
                </a:solidFill>
                <a:latin typeface="Poppins Medium"/>
              </a:rPr>
              <a:t>The ripple effect of waiting lists</a:t>
            </a:r>
          </a:p>
        </p:txBody>
      </p:sp>
      <p:sp>
        <p:nvSpPr>
          <p:cNvPr id="15" name="TextBox 15"/>
          <p:cNvSpPr txBox="1"/>
          <p:nvPr/>
        </p:nvSpPr>
        <p:spPr>
          <a:xfrm>
            <a:off x="2566740" y="5397155"/>
            <a:ext cx="3897823" cy="816610"/>
          </a:xfrm>
          <a:prstGeom prst="rect">
            <a:avLst/>
          </a:prstGeom>
        </p:spPr>
        <p:txBody>
          <a:bodyPr lIns="0" tIns="0" rIns="0" bIns="0" rtlCol="0" anchor="t">
            <a:spAutoFit/>
          </a:bodyPr>
          <a:lstStyle/>
          <a:p>
            <a:pPr algn="ctr">
              <a:lnSpc>
                <a:spcPts val="3080"/>
              </a:lnSpc>
            </a:pPr>
            <a:r>
              <a:rPr lang="en-US" sz="2800" spc="-70">
                <a:solidFill>
                  <a:srgbClr val="0000A3"/>
                </a:solidFill>
                <a:latin typeface="Poppins Medium"/>
              </a:rPr>
              <a:t>Island logics within </a:t>
            </a:r>
          </a:p>
          <a:p>
            <a:pPr marL="0" lvl="0" indent="0" algn="ctr">
              <a:lnSpc>
                <a:spcPts val="3080"/>
              </a:lnSpc>
            </a:pPr>
            <a:r>
              <a:rPr lang="en-US" sz="2800" spc="-70">
                <a:solidFill>
                  <a:srgbClr val="0000A3"/>
                </a:solidFill>
                <a:latin typeface="Poppins Medium"/>
              </a:rPr>
              <a:t>a network structure</a:t>
            </a:r>
          </a:p>
        </p:txBody>
      </p:sp>
      <p:sp>
        <p:nvSpPr>
          <p:cNvPr id="16" name="TextBox 16"/>
          <p:cNvSpPr txBox="1"/>
          <p:nvPr/>
        </p:nvSpPr>
        <p:spPr>
          <a:xfrm>
            <a:off x="2566740" y="7459146"/>
            <a:ext cx="3897823" cy="816610"/>
          </a:xfrm>
          <a:prstGeom prst="rect">
            <a:avLst/>
          </a:prstGeom>
        </p:spPr>
        <p:txBody>
          <a:bodyPr lIns="0" tIns="0" rIns="0" bIns="0" rtlCol="0" anchor="t">
            <a:spAutoFit/>
          </a:bodyPr>
          <a:lstStyle/>
          <a:p>
            <a:pPr marL="0" lvl="0" indent="0" algn="ctr">
              <a:lnSpc>
                <a:spcPts val="3080"/>
              </a:lnSpc>
            </a:pPr>
            <a:r>
              <a:rPr lang="en-US" sz="2800" spc="-70">
                <a:solidFill>
                  <a:srgbClr val="0000A3"/>
                </a:solidFill>
                <a:latin typeface="Poppins Medium"/>
              </a:rPr>
              <a:t>Accessibility of information</a:t>
            </a:r>
          </a:p>
        </p:txBody>
      </p:sp>
      <p:sp>
        <p:nvSpPr>
          <p:cNvPr id="17" name="TextBox 17"/>
          <p:cNvSpPr txBox="1"/>
          <p:nvPr/>
        </p:nvSpPr>
        <p:spPr>
          <a:xfrm>
            <a:off x="9004797" y="3782433"/>
            <a:ext cx="8135628" cy="3938270"/>
          </a:xfrm>
          <a:prstGeom prst="rect">
            <a:avLst/>
          </a:prstGeom>
        </p:spPr>
        <p:txBody>
          <a:bodyPr lIns="0" tIns="0" rIns="0" bIns="0" rtlCol="0" anchor="t">
            <a:spAutoFit/>
          </a:bodyPr>
          <a:lstStyle/>
          <a:p>
            <a:pPr marL="0" lvl="0" indent="0" algn="ctr">
              <a:lnSpc>
                <a:spcPts val="4479"/>
              </a:lnSpc>
            </a:pPr>
            <a:r>
              <a:rPr lang="en-US" sz="3199" spc="-79">
                <a:solidFill>
                  <a:srgbClr val="131211"/>
                </a:solidFill>
                <a:latin typeface="Poppins"/>
              </a:rPr>
              <a:t>“The waiting lists are the hardest. You cant to quit in that moment. You’ve had enough, you want to stop. But if you then have to wait for three months, then you won’t stop. I tried once to quit on my own, but I ended up in the emergency ward and was nearly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E3D5"/>
        </a:solidFill>
        <a:effectLst/>
      </p:bgPr>
    </p:bg>
    <p:spTree>
      <p:nvGrpSpPr>
        <p:cNvPr id="1" name=""/>
        <p:cNvGrpSpPr/>
        <p:nvPr/>
      </p:nvGrpSpPr>
      <p:grpSpPr>
        <a:xfrm>
          <a:off x="0" y="0"/>
          <a:ext cx="0" cy="0"/>
          <a:chOff x="0" y="0"/>
          <a:chExt cx="0" cy="0"/>
        </a:xfrm>
      </p:grpSpPr>
      <p:sp>
        <p:nvSpPr>
          <p:cNvPr id="2" name="Freeform 2"/>
          <p:cNvSpPr/>
          <p:nvPr/>
        </p:nvSpPr>
        <p:spPr>
          <a:xfrm>
            <a:off x="778118" y="233450"/>
            <a:ext cx="2503538" cy="2228149"/>
          </a:xfrm>
          <a:custGeom>
            <a:avLst/>
            <a:gdLst/>
            <a:ahLst/>
            <a:cxnLst/>
            <a:rect l="l" t="t" r="r" b="b"/>
            <a:pathLst>
              <a:path w="2503538" h="2228149">
                <a:moveTo>
                  <a:pt x="0" y="0"/>
                </a:moveTo>
                <a:lnTo>
                  <a:pt x="2503539" y="0"/>
                </a:lnTo>
                <a:lnTo>
                  <a:pt x="2503539" y="2228149"/>
                </a:lnTo>
                <a:lnTo>
                  <a:pt x="0" y="22281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grpSp>
        <p:nvGrpSpPr>
          <p:cNvPr id="3" name="Group 3"/>
          <p:cNvGrpSpPr/>
          <p:nvPr/>
        </p:nvGrpSpPr>
        <p:grpSpPr>
          <a:xfrm>
            <a:off x="2449108" y="2968934"/>
            <a:ext cx="4133087" cy="1557166"/>
            <a:chOff x="0" y="0"/>
            <a:chExt cx="1088550" cy="410118"/>
          </a:xfrm>
        </p:grpSpPr>
        <p:sp>
          <p:nvSpPr>
            <p:cNvPr id="4" name="Freeform 4"/>
            <p:cNvSpPr/>
            <p:nvPr/>
          </p:nvSpPr>
          <p:spPr>
            <a:xfrm>
              <a:off x="0" y="0"/>
              <a:ext cx="1088550" cy="410118"/>
            </a:xfrm>
            <a:custGeom>
              <a:avLst/>
              <a:gdLst/>
              <a:ahLst/>
              <a:cxnLst/>
              <a:rect l="l" t="t" r="r" b="b"/>
              <a:pathLst>
                <a:path w="1088550" h="410118">
                  <a:moveTo>
                    <a:pt x="95531" y="0"/>
                  </a:moveTo>
                  <a:lnTo>
                    <a:pt x="993019" y="0"/>
                  </a:lnTo>
                  <a:cubicBezTo>
                    <a:pt x="1018355" y="0"/>
                    <a:pt x="1042654" y="10065"/>
                    <a:pt x="1060569" y="27980"/>
                  </a:cubicBezTo>
                  <a:cubicBezTo>
                    <a:pt x="1078485" y="45896"/>
                    <a:pt x="1088550" y="70195"/>
                    <a:pt x="1088550" y="95531"/>
                  </a:cubicBezTo>
                  <a:lnTo>
                    <a:pt x="1088550" y="314587"/>
                  </a:lnTo>
                  <a:cubicBezTo>
                    <a:pt x="1088550" y="339923"/>
                    <a:pt x="1078485" y="364222"/>
                    <a:pt x="1060569" y="382138"/>
                  </a:cubicBezTo>
                  <a:cubicBezTo>
                    <a:pt x="1042654" y="400053"/>
                    <a:pt x="1018355" y="410118"/>
                    <a:pt x="993019" y="410118"/>
                  </a:cubicBezTo>
                  <a:lnTo>
                    <a:pt x="95531" y="410118"/>
                  </a:lnTo>
                  <a:cubicBezTo>
                    <a:pt x="42771" y="410118"/>
                    <a:pt x="0" y="367347"/>
                    <a:pt x="0" y="314587"/>
                  </a:cubicBezTo>
                  <a:lnTo>
                    <a:pt x="0" y="95531"/>
                  </a:lnTo>
                  <a:cubicBezTo>
                    <a:pt x="0" y="70195"/>
                    <a:pt x="10065" y="45896"/>
                    <a:pt x="27980" y="27980"/>
                  </a:cubicBezTo>
                  <a:cubicBezTo>
                    <a:pt x="45896" y="10065"/>
                    <a:pt x="70195" y="0"/>
                    <a:pt x="95531" y="0"/>
                  </a:cubicBezTo>
                  <a:close/>
                </a:path>
              </a:pathLst>
            </a:custGeom>
            <a:solidFill>
              <a:srgbClr val="FFFFFF"/>
            </a:solidFill>
          </p:spPr>
          <p:txBody>
            <a:bodyPr/>
            <a:lstStyle/>
            <a:p>
              <a:endParaRPr lang="nl-NL"/>
            </a:p>
          </p:txBody>
        </p:sp>
        <p:sp>
          <p:nvSpPr>
            <p:cNvPr id="5" name="TextBox 5"/>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449108" y="5030925"/>
            <a:ext cx="4133087" cy="1557166"/>
            <a:chOff x="0" y="0"/>
            <a:chExt cx="1088550" cy="410118"/>
          </a:xfrm>
        </p:grpSpPr>
        <p:sp>
          <p:nvSpPr>
            <p:cNvPr id="7" name="Freeform 7"/>
            <p:cNvSpPr/>
            <p:nvPr/>
          </p:nvSpPr>
          <p:spPr>
            <a:xfrm>
              <a:off x="0" y="0"/>
              <a:ext cx="1088550" cy="410118"/>
            </a:xfrm>
            <a:custGeom>
              <a:avLst/>
              <a:gdLst/>
              <a:ahLst/>
              <a:cxnLst/>
              <a:rect l="l" t="t" r="r" b="b"/>
              <a:pathLst>
                <a:path w="1088550" h="410118">
                  <a:moveTo>
                    <a:pt x="95531" y="0"/>
                  </a:moveTo>
                  <a:lnTo>
                    <a:pt x="993019" y="0"/>
                  </a:lnTo>
                  <a:cubicBezTo>
                    <a:pt x="1018355" y="0"/>
                    <a:pt x="1042654" y="10065"/>
                    <a:pt x="1060569" y="27980"/>
                  </a:cubicBezTo>
                  <a:cubicBezTo>
                    <a:pt x="1078485" y="45896"/>
                    <a:pt x="1088550" y="70195"/>
                    <a:pt x="1088550" y="95531"/>
                  </a:cubicBezTo>
                  <a:lnTo>
                    <a:pt x="1088550" y="314587"/>
                  </a:lnTo>
                  <a:cubicBezTo>
                    <a:pt x="1088550" y="339923"/>
                    <a:pt x="1078485" y="364222"/>
                    <a:pt x="1060569" y="382138"/>
                  </a:cubicBezTo>
                  <a:cubicBezTo>
                    <a:pt x="1042654" y="400053"/>
                    <a:pt x="1018355" y="410118"/>
                    <a:pt x="993019" y="410118"/>
                  </a:cubicBezTo>
                  <a:lnTo>
                    <a:pt x="95531" y="410118"/>
                  </a:lnTo>
                  <a:cubicBezTo>
                    <a:pt x="42771" y="410118"/>
                    <a:pt x="0" y="367347"/>
                    <a:pt x="0" y="314587"/>
                  </a:cubicBezTo>
                  <a:lnTo>
                    <a:pt x="0" y="95531"/>
                  </a:lnTo>
                  <a:cubicBezTo>
                    <a:pt x="0" y="70195"/>
                    <a:pt x="10065" y="45896"/>
                    <a:pt x="27980" y="27980"/>
                  </a:cubicBezTo>
                  <a:cubicBezTo>
                    <a:pt x="45896" y="10065"/>
                    <a:pt x="70195" y="0"/>
                    <a:pt x="95531" y="0"/>
                  </a:cubicBezTo>
                  <a:close/>
                </a:path>
              </a:pathLst>
            </a:custGeom>
            <a:solidFill>
              <a:srgbClr val="FFFCF9"/>
            </a:solidFill>
          </p:spPr>
          <p:txBody>
            <a:bodyPr/>
            <a:lstStyle/>
            <a:p>
              <a:endParaRPr lang="nl-NL"/>
            </a:p>
          </p:txBody>
        </p:sp>
        <p:sp>
          <p:nvSpPr>
            <p:cNvPr id="8" name="TextBox 8"/>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357874" y="1083999"/>
            <a:ext cx="10096652" cy="565150"/>
          </a:xfrm>
          <a:prstGeom prst="rect">
            <a:avLst/>
          </a:prstGeom>
        </p:spPr>
        <p:txBody>
          <a:bodyPr lIns="0" tIns="0" rIns="0" bIns="0" rtlCol="0" anchor="t">
            <a:spAutoFit/>
          </a:bodyPr>
          <a:lstStyle/>
          <a:p>
            <a:pPr marL="0" lvl="0" indent="0">
              <a:lnSpc>
                <a:spcPts val="4399"/>
              </a:lnSpc>
            </a:pPr>
            <a:r>
              <a:rPr lang="en-US" sz="3999" spc="-99">
                <a:solidFill>
                  <a:srgbClr val="131211"/>
                </a:solidFill>
                <a:latin typeface="Poppins Bold"/>
              </a:rPr>
              <a:t>(Lack of) “really listening”</a:t>
            </a:r>
          </a:p>
        </p:txBody>
      </p:sp>
      <p:sp>
        <p:nvSpPr>
          <p:cNvPr id="10" name="TextBox 10"/>
          <p:cNvSpPr txBox="1"/>
          <p:nvPr/>
        </p:nvSpPr>
        <p:spPr>
          <a:xfrm>
            <a:off x="2566740" y="3335163"/>
            <a:ext cx="3897823" cy="816610"/>
          </a:xfrm>
          <a:prstGeom prst="rect">
            <a:avLst/>
          </a:prstGeom>
        </p:spPr>
        <p:txBody>
          <a:bodyPr lIns="0" tIns="0" rIns="0" bIns="0" rtlCol="0" anchor="t">
            <a:spAutoFit/>
          </a:bodyPr>
          <a:lstStyle/>
          <a:p>
            <a:pPr marL="0" lvl="0" indent="0" algn="ctr">
              <a:lnSpc>
                <a:spcPts val="3080"/>
              </a:lnSpc>
            </a:pPr>
            <a:r>
              <a:rPr lang="en-US" sz="2800" spc="-70">
                <a:solidFill>
                  <a:srgbClr val="0000A3"/>
                </a:solidFill>
                <a:latin typeface="Poppins Medium"/>
              </a:rPr>
              <a:t>Authentic therapeutic relationships</a:t>
            </a:r>
          </a:p>
        </p:txBody>
      </p:sp>
      <p:sp>
        <p:nvSpPr>
          <p:cNvPr id="11" name="TextBox 11"/>
          <p:cNvSpPr txBox="1"/>
          <p:nvPr/>
        </p:nvSpPr>
        <p:spPr>
          <a:xfrm>
            <a:off x="2566740" y="5397155"/>
            <a:ext cx="3897823" cy="816610"/>
          </a:xfrm>
          <a:prstGeom prst="rect">
            <a:avLst/>
          </a:prstGeom>
        </p:spPr>
        <p:txBody>
          <a:bodyPr lIns="0" tIns="0" rIns="0" bIns="0" rtlCol="0" anchor="t">
            <a:spAutoFit/>
          </a:bodyPr>
          <a:lstStyle/>
          <a:p>
            <a:pPr marL="0" lvl="0" indent="0" algn="ctr">
              <a:lnSpc>
                <a:spcPts val="3080"/>
              </a:lnSpc>
            </a:pPr>
            <a:r>
              <a:rPr lang="en-US" sz="2800" spc="-70">
                <a:solidFill>
                  <a:srgbClr val="0000A3"/>
                </a:solidFill>
                <a:latin typeface="Poppins Medium"/>
              </a:rPr>
              <a:t>Trauma-sensitive care and support</a:t>
            </a:r>
          </a:p>
        </p:txBody>
      </p:sp>
      <p:sp>
        <p:nvSpPr>
          <p:cNvPr id="12" name="Freeform 12"/>
          <p:cNvSpPr/>
          <p:nvPr/>
        </p:nvSpPr>
        <p:spPr>
          <a:xfrm>
            <a:off x="12340568" y="2461599"/>
            <a:ext cx="1395589" cy="992613"/>
          </a:xfrm>
          <a:custGeom>
            <a:avLst/>
            <a:gdLst/>
            <a:ahLst/>
            <a:cxnLst/>
            <a:rect l="l" t="t" r="r" b="b"/>
            <a:pathLst>
              <a:path w="1395589" h="992613">
                <a:moveTo>
                  <a:pt x="0" y="0"/>
                </a:moveTo>
                <a:lnTo>
                  <a:pt x="1395589" y="0"/>
                </a:lnTo>
                <a:lnTo>
                  <a:pt x="1395589" y="992613"/>
                </a:lnTo>
                <a:lnTo>
                  <a:pt x="0" y="99261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nl-NL"/>
          </a:p>
        </p:txBody>
      </p:sp>
      <p:sp>
        <p:nvSpPr>
          <p:cNvPr id="13" name="TextBox 13"/>
          <p:cNvSpPr txBox="1"/>
          <p:nvPr/>
        </p:nvSpPr>
        <p:spPr>
          <a:xfrm>
            <a:off x="8970548" y="3745457"/>
            <a:ext cx="8135628" cy="4500245"/>
          </a:xfrm>
          <a:prstGeom prst="rect">
            <a:avLst/>
          </a:prstGeom>
        </p:spPr>
        <p:txBody>
          <a:bodyPr lIns="0" tIns="0" rIns="0" bIns="0" rtlCol="0" anchor="t">
            <a:spAutoFit/>
          </a:bodyPr>
          <a:lstStyle/>
          <a:p>
            <a:pPr marL="0" lvl="0" indent="0" algn="ctr">
              <a:lnSpc>
                <a:spcPts val="4479"/>
              </a:lnSpc>
            </a:pPr>
            <a:r>
              <a:rPr lang="en-US" sz="3199" spc="-79">
                <a:solidFill>
                  <a:srgbClr val="131211"/>
                </a:solidFill>
                <a:latin typeface="Poppins"/>
              </a:rPr>
              <a:t>“There was one psychiatrist in particular who followed me for several years. She was truly magical. Without knowing it, we followed each other in different hospitals, but each time I found her again and so a bond was created. (...) She was also the first psychiatrist my parents felt comfortable with.”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E3D5"/>
        </a:solidFill>
        <a:effectLst/>
      </p:bgPr>
    </p:bg>
    <p:spTree>
      <p:nvGrpSpPr>
        <p:cNvPr id="1" name=""/>
        <p:cNvGrpSpPr/>
        <p:nvPr/>
      </p:nvGrpSpPr>
      <p:grpSpPr>
        <a:xfrm>
          <a:off x="0" y="0"/>
          <a:ext cx="0" cy="0"/>
          <a:chOff x="0" y="0"/>
          <a:chExt cx="0" cy="0"/>
        </a:xfrm>
      </p:grpSpPr>
      <p:sp>
        <p:nvSpPr>
          <p:cNvPr id="2" name="Freeform 2"/>
          <p:cNvSpPr/>
          <p:nvPr/>
        </p:nvSpPr>
        <p:spPr>
          <a:xfrm>
            <a:off x="778118" y="233450"/>
            <a:ext cx="2503538" cy="2228149"/>
          </a:xfrm>
          <a:custGeom>
            <a:avLst/>
            <a:gdLst/>
            <a:ahLst/>
            <a:cxnLst/>
            <a:rect l="l" t="t" r="r" b="b"/>
            <a:pathLst>
              <a:path w="2503538" h="2228149">
                <a:moveTo>
                  <a:pt x="0" y="0"/>
                </a:moveTo>
                <a:lnTo>
                  <a:pt x="2503539" y="0"/>
                </a:lnTo>
                <a:lnTo>
                  <a:pt x="2503539" y="2228149"/>
                </a:lnTo>
                <a:lnTo>
                  <a:pt x="0" y="22281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grpSp>
        <p:nvGrpSpPr>
          <p:cNvPr id="3" name="Group 3"/>
          <p:cNvGrpSpPr/>
          <p:nvPr/>
        </p:nvGrpSpPr>
        <p:grpSpPr>
          <a:xfrm>
            <a:off x="2449108" y="2968934"/>
            <a:ext cx="4133087" cy="1557166"/>
            <a:chOff x="0" y="0"/>
            <a:chExt cx="1088550" cy="410118"/>
          </a:xfrm>
        </p:grpSpPr>
        <p:sp>
          <p:nvSpPr>
            <p:cNvPr id="4" name="Freeform 4"/>
            <p:cNvSpPr/>
            <p:nvPr/>
          </p:nvSpPr>
          <p:spPr>
            <a:xfrm>
              <a:off x="0" y="0"/>
              <a:ext cx="1088550" cy="410118"/>
            </a:xfrm>
            <a:custGeom>
              <a:avLst/>
              <a:gdLst/>
              <a:ahLst/>
              <a:cxnLst/>
              <a:rect l="l" t="t" r="r" b="b"/>
              <a:pathLst>
                <a:path w="1088550" h="410118">
                  <a:moveTo>
                    <a:pt x="95531" y="0"/>
                  </a:moveTo>
                  <a:lnTo>
                    <a:pt x="993019" y="0"/>
                  </a:lnTo>
                  <a:cubicBezTo>
                    <a:pt x="1018355" y="0"/>
                    <a:pt x="1042654" y="10065"/>
                    <a:pt x="1060569" y="27980"/>
                  </a:cubicBezTo>
                  <a:cubicBezTo>
                    <a:pt x="1078485" y="45896"/>
                    <a:pt x="1088550" y="70195"/>
                    <a:pt x="1088550" y="95531"/>
                  </a:cubicBezTo>
                  <a:lnTo>
                    <a:pt x="1088550" y="314587"/>
                  </a:lnTo>
                  <a:cubicBezTo>
                    <a:pt x="1088550" y="339923"/>
                    <a:pt x="1078485" y="364222"/>
                    <a:pt x="1060569" y="382138"/>
                  </a:cubicBezTo>
                  <a:cubicBezTo>
                    <a:pt x="1042654" y="400053"/>
                    <a:pt x="1018355" y="410118"/>
                    <a:pt x="993019" y="410118"/>
                  </a:cubicBezTo>
                  <a:lnTo>
                    <a:pt x="95531" y="410118"/>
                  </a:lnTo>
                  <a:cubicBezTo>
                    <a:pt x="42771" y="410118"/>
                    <a:pt x="0" y="367347"/>
                    <a:pt x="0" y="314587"/>
                  </a:cubicBezTo>
                  <a:lnTo>
                    <a:pt x="0" y="95531"/>
                  </a:lnTo>
                  <a:cubicBezTo>
                    <a:pt x="0" y="70195"/>
                    <a:pt x="10065" y="45896"/>
                    <a:pt x="27980" y="27980"/>
                  </a:cubicBezTo>
                  <a:cubicBezTo>
                    <a:pt x="45896" y="10065"/>
                    <a:pt x="70195" y="0"/>
                    <a:pt x="95531" y="0"/>
                  </a:cubicBezTo>
                  <a:close/>
                </a:path>
              </a:pathLst>
            </a:custGeom>
            <a:solidFill>
              <a:srgbClr val="FFFFFF"/>
            </a:solidFill>
          </p:spPr>
          <p:txBody>
            <a:bodyPr/>
            <a:lstStyle/>
            <a:p>
              <a:endParaRPr lang="nl-NL"/>
            </a:p>
          </p:txBody>
        </p:sp>
        <p:sp>
          <p:nvSpPr>
            <p:cNvPr id="5" name="TextBox 5"/>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449108" y="5030925"/>
            <a:ext cx="4133087" cy="1557166"/>
            <a:chOff x="0" y="0"/>
            <a:chExt cx="1088550" cy="410118"/>
          </a:xfrm>
        </p:grpSpPr>
        <p:sp>
          <p:nvSpPr>
            <p:cNvPr id="7" name="Freeform 7"/>
            <p:cNvSpPr/>
            <p:nvPr/>
          </p:nvSpPr>
          <p:spPr>
            <a:xfrm>
              <a:off x="0" y="0"/>
              <a:ext cx="1088550" cy="410118"/>
            </a:xfrm>
            <a:custGeom>
              <a:avLst/>
              <a:gdLst/>
              <a:ahLst/>
              <a:cxnLst/>
              <a:rect l="l" t="t" r="r" b="b"/>
              <a:pathLst>
                <a:path w="1088550" h="410118">
                  <a:moveTo>
                    <a:pt x="95531" y="0"/>
                  </a:moveTo>
                  <a:lnTo>
                    <a:pt x="993019" y="0"/>
                  </a:lnTo>
                  <a:cubicBezTo>
                    <a:pt x="1018355" y="0"/>
                    <a:pt x="1042654" y="10065"/>
                    <a:pt x="1060569" y="27980"/>
                  </a:cubicBezTo>
                  <a:cubicBezTo>
                    <a:pt x="1078485" y="45896"/>
                    <a:pt x="1088550" y="70195"/>
                    <a:pt x="1088550" y="95531"/>
                  </a:cubicBezTo>
                  <a:lnTo>
                    <a:pt x="1088550" y="314587"/>
                  </a:lnTo>
                  <a:cubicBezTo>
                    <a:pt x="1088550" y="339923"/>
                    <a:pt x="1078485" y="364222"/>
                    <a:pt x="1060569" y="382138"/>
                  </a:cubicBezTo>
                  <a:cubicBezTo>
                    <a:pt x="1042654" y="400053"/>
                    <a:pt x="1018355" y="410118"/>
                    <a:pt x="993019" y="410118"/>
                  </a:cubicBezTo>
                  <a:lnTo>
                    <a:pt x="95531" y="410118"/>
                  </a:lnTo>
                  <a:cubicBezTo>
                    <a:pt x="42771" y="410118"/>
                    <a:pt x="0" y="367347"/>
                    <a:pt x="0" y="314587"/>
                  </a:cubicBezTo>
                  <a:lnTo>
                    <a:pt x="0" y="95531"/>
                  </a:lnTo>
                  <a:cubicBezTo>
                    <a:pt x="0" y="70195"/>
                    <a:pt x="10065" y="45896"/>
                    <a:pt x="27980" y="27980"/>
                  </a:cubicBezTo>
                  <a:cubicBezTo>
                    <a:pt x="45896" y="10065"/>
                    <a:pt x="70195" y="0"/>
                    <a:pt x="95531" y="0"/>
                  </a:cubicBezTo>
                  <a:close/>
                </a:path>
              </a:pathLst>
            </a:custGeom>
            <a:solidFill>
              <a:srgbClr val="FFFCF9"/>
            </a:solidFill>
          </p:spPr>
          <p:txBody>
            <a:bodyPr/>
            <a:lstStyle/>
            <a:p>
              <a:endParaRPr lang="nl-NL"/>
            </a:p>
          </p:txBody>
        </p:sp>
        <p:sp>
          <p:nvSpPr>
            <p:cNvPr id="8" name="TextBox 8"/>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449108" y="7092916"/>
            <a:ext cx="4133087" cy="1557166"/>
            <a:chOff x="0" y="0"/>
            <a:chExt cx="1088550" cy="410118"/>
          </a:xfrm>
        </p:grpSpPr>
        <p:sp>
          <p:nvSpPr>
            <p:cNvPr id="10" name="Freeform 10"/>
            <p:cNvSpPr/>
            <p:nvPr/>
          </p:nvSpPr>
          <p:spPr>
            <a:xfrm>
              <a:off x="0" y="0"/>
              <a:ext cx="1088550" cy="410118"/>
            </a:xfrm>
            <a:custGeom>
              <a:avLst/>
              <a:gdLst/>
              <a:ahLst/>
              <a:cxnLst/>
              <a:rect l="l" t="t" r="r" b="b"/>
              <a:pathLst>
                <a:path w="1088550" h="410118">
                  <a:moveTo>
                    <a:pt x="95531" y="0"/>
                  </a:moveTo>
                  <a:lnTo>
                    <a:pt x="993019" y="0"/>
                  </a:lnTo>
                  <a:cubicBezTo>
                    <a:pt x="1018355" y="0"/>
                    <a:pt x="1042654" y="10065"/>
                    <a:pt x="1060569" y="27980"/>
                  </a:cubicBezTo>
                  <a:cubicBezTo>
                    <a:pt x="1078485" y="45896"/>
                    <a:pt x="1088550" y="70195"/>
                    <a:pt x="1088550" y="95531"/>
                  </a:cubicBezTo>
                  <a:lnTo>
                    <a:pt x="1088550" y="314587"/>
                  </a:lnTo>
                  <a:cubicBezTo>
                    <a:pt x="1088550" y="339923"/>
                    <a:pt x="1078485" y="364222"/>
                    <a:pt x="1060569" y="382138"/>
                  </a:cubicBezTo>
                  <a:cubicBezTo>
                    <a:pt x="1042654" y="400053"/>
                    <a:pt x="1018355" y="410118"/>
                    <a:pt x="993019" y="410118"/>
                  </a:cubicBezTo>
                  <a:lnTo>
                    <a:pt x="95531" y="410118"/>
                  </a:lnTo>
                  <a:cubicBezTo>
                    <a:pt x="42771" y="410118"/>
                    <a:pt x="0" y="367347"/>
                    <a:pt x="0" y="314587"/>
                  </a:cubicBezTo>
                  <a:lnTo>
                    <a:pt x="0" y="95531"/>
                  </a:lnTo>
                  <a:cubicBezTo>
                    <a:pt x="0" y="70195"/>
                    <a:pt x="10065" y="45896"/>
                    <a:pt x="27980" y="27980"/>
                  </a:cubicBezTo>
                  <a:cubicBezTo>
                    <a:pt x="45896" y="10065"/>
                    <a:pt x="70195" y="0"/>
                    <a:pt x="95531" y="0"/>
                  </a:cubicBezTo>
                  <a:close/>
                </a:path>
              </a:pathLst>
            </a:custGeom>
            <a:solidFill>
              <a:srgbClr val="FFFCF9"/>
            </a:solidFill>
          </p:spPr>
          <p:txBody>
            <a:bodyPr/>
            <a:lstStyle/>
            <a:p>
              <a:endParaRPr lang="nl-NL"/>
            </a:p>
          </p:txBody>
        </p:sp>
        <p:sp>
          <p:nvSpPr>
            <p:cNvPr id="11" name="TextBox 11"/>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1357874" y="807774"/>
            <a:ext cx="10963960" cy="1117600"/>
          </a:xfrm>
          <a:prstGeom prst="rect">
            <a:avLst/>
          </a:prstGeom>
        </p:spPr>
        <p:txBody>
          <a:bodyPr lIns="0" tIns="0" rIns="0" bIns="0" rtlCol="0" anchor="t">
            <a:spAutoFit/>
          </a:bodyPr>
          <a:lstStyle/>
          <a:p>
            <a:pPr marL="0" lvl="0" indent="0">
              <a:lnSpc>
                <a:spcPts val="4399"/>
              </a:lnSpc>
            </a:pPr>
            <a:r>
              <a:rPr lang="en-US" sz="3999" spc="-99">
                <a:solidFill>
                  <a:srgbClr val="131211"/>
                </a:solidFill>
                <a:latin typeface="Poppins Bold"/>
              </a:rPr>
              <a:t>Balancing between treatment-driven and person-centered support</a:t>
            </a:r>
          </a:p>
        </p:txBody>
      </p:sp>
      <p:sp>
        <p:nvSpPr>
          <p:cNvPr id="13" name="TextBox 13"/>
          <p:cNvSpPr txBox="1"/>
          <p:nvPr/>
        </p:nvSpPr>
        <p:spPr>
          <a:xfrm>
            <a:off x="2566740" y="3139901"/>
            <a:ext cx="3897823" cy="1207135"/>
          </a:xfrm>
          <a:prstGeom prst="rect">
            <a:avLst/>
          </a:prstGeom>
        </p:spPr>
        <p:txBody>
          <a:bodyPr lIns="0" tIns="0" rIns="0" bIns="0" rtlCol="0" anchor="t">
            <a:spAutoFit/>
          </a:bodyPr>
          <a:lstStyle/>
          <a:p>
            <a:pPr algn="ctr">
              <a:lnSpc>
                <a:spcPts val="3080"/>
              </a:lnSpc>
            </a:pPr>
            <a:r>
              <a:rPr lang="en-US" sz="2800" spc="-70">
                <a:solidFill>
                  <a:srgbClr val="0000A3"/>
                </a:solidFill>
                <a:latin typeface="Poppins Medium"/>
              </a:rPr>
              <a:t>(In)flexibility of </a:t>
            </a:r>
          </a:p>
          <a:p>
            <a:pPr marL="0" lvl="0" indent="0" algn="ctr">
              <a:lnSpc>
                <a:spcPts val="3080"/>
              </a:lnSpc>
            </a:pPr>
            <a:r>
              <a:rPr lang="en-US" sz="2800" spc="-70">
                <a:solidFill>
                  <a:srgbClr val="0000A3"/>
                </a:solidFill>
                <a:latin typeface="Poppins Medium"/>
              </a:rPr>
              <a:t>intake criteria and patient profiles</a:t>
            </a:r>
          </a:p>
        </p:txBody>
      </p:sp>
      <p:sp>
        <p:nvSpPr>
          <p:cNvPr id="14" name="TextBox 14"/>
          <p:cNvSpPr txBox="1"/>
          <p:nvPr/>
        </p:nvSpPr>
        <p:spPr>
          <a:xfrm>
            <a:off x="2566740" y="5397155"/>
            <a:ext cx="3897823" cy="816610"/>
          </a:xfrm>
          <a:prstGeom prst="rect">
            <a:avLst/>
          </a:prstGeom>
        </p:spPr>
        <p:txBody>
          <a:bodyPr lIns="0" tIns="0" rIns="0" bIns="0" rtlCol="0" anchor="t">
            <a:spAutoFit/>
          </a:bodyPr>
          <a:lstStyle/>
          <a:p>
            <a:pPr algn="ctr">
              <a:lnSpc>
                <a:spcPts val="3080"/>
              </a:lnSpc>
            </a:pPr>
            <a:r>
              <a:rPr lang="en-US" sz="2800" spc="-70">
                <a:solidFill>
                  <a:srgbClr val="0000A3"/>
                </a:solidFill>
                <a:latin typeface="Poppins Medium"/>
              </a:rPr>
              <a:t>Training and </a:t>
            </a:r>
          </a:p>
          <a:p>
            <a:pPr marL="0" lvl="0" indent="0" algn="ctr">
              <a:lnSpc>
                <a:spcPts val="3080"/>
              </a:lnSpc>
            </a:pPr>
            <a:r>
              <a:rPr lang="en-US" sz="2800" spc="-70">
                <a:solidFill>
                  <a:srgbClr val="0000A3"/>
                </a:solidFill>
                <a:latin typeface="Poppins Medium"/>
              </a:rPr>
              <a:t>expertise of staff</a:t>
            </a:r>
          </a:p>
        </p:txBody>
      </p:sp>
      <p:sp>
        <p:nvSpPr>
          <p:cNvPr id="15" name="TextBox 15"/>
          <p:cNvSpPr txBox="1"/>
          <p:nvPr/>
        </p:nvSpPr>
        <p:spPr>
          <a:xfrm>
            <a:off x="2566740" y="7459146"/>
            <a:ext cx="3897823" cy="816610"/>
          </a:xfrm>
          <a:prstGeom prst="rect">
            <a:avLst/>
          </a:prstGeom>
        </p:spPr>
        <p:txBody>
          <a:bodyPr lIns="0" tIns="0" rIns="0" bIns="0" rtlCol="0" anchor="t">
            <a:spAutoFit/>
          </a:bodyPr>
          <a:lstStyle/>
          <a:p>
            <a:pPr algn="ctr">
              <a:lnSpc>
                <a:spcPts val="3080"/>
              </a:lnSpc>
            </a:pPr>
            <a:r>
              <a:rPr lang="en-US" sz="2800" spc="-70">
                <a:solidFill>
                  <a:srgbClr val="0000A3"/>
                </a:solidFill>
                <a:latin typeface="Poppins Medium"/>
              </a:rPr>
              <a:t>Operationalizations </a:t>
            </a:r>
          </a:p>
          <a:p>
            <a:pPr marL="0" lvl="0" indent="0" algn="ctr">
              <a:lnSpc>
                <a:spcPts val="3080"/>
              </a:lnSpc>
            </a:pPr>
            <a:r>
              <a:rPr lang="en-US" sz="2800" spc="-70">
                <a:solidFill>
                  <a:srgbClr val="0000A3"/>
                </a:solidFill>
                <a:latin typeface="Poppins Medium"/>
              </a:rPr>
              <a:t>of recovery</a:t>
            </a:r>
          </a:p>
        </p:txBody>
      </p:sp>
      <p:sp>
        <p:nvSpPr>
          <p:cNvPr id="16" name="Freeform 16"/>
          <p:cNvSpPr/>
          <p:nvPr/>
        </p:nvSpPr>
        <p:spPr>
          <a:xfrm>
            <a:off x="12493691" y="2461599"/>
            <a:ext cx="1395589" cy="992613"/>
          </a:xfrm>
          <a:custGeom>
            <a:avLst/>
            <a:gdLst/>
            <a:ahLst/>
            <a:cxnLst/>
            <a:rect l="l" t="t" r="r" b="b"/>
            <a:pathLst>
              <a:path w="1395589" h="992613">
                <a:moveTo>
                  <a:pt x="0" y="0"/>
                </a:moveTo>
                <a:lnTo>
                  <a:pt x="1395589" y="0"/>
                </a:lnTo>
                <a:lnTo>
                  <a:pt x="1395589" y="992613"/>
                </a:lnTo>
                <a:lnTo>
                  <a:pt x="0" y="99261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nl-NL"/>
          </a:p>
        </p:txBody>
      </p:sp>
      <p:sp>
        <p:nvSpPr>
          <p:cNvPr id="17" name="TextBox 17"/>
          <p:cNvSpPr txBox="1"/>
          <p:nvPr/>
        </p:nvSpPr>
        <p:spPr>
          <a:xfrm>
            <a:off x="9123672" y="3786482"/>
            <a:ext cx="8135628" cy="3938270"/>
          </a:xfrm>
          <a:prstGeom prst="rect">
            <a:avLst/>
          </a:prstGeom>
        </p:spPr>
        <p:txBody>
          <a:bodyPr lIns="0" tIns="0" rIns="0" bIns="0" rtlCol="0" anchor="t">
            <a:spAutoFit/>
          </a:bodyPr>
          <a:lstStyle/>
          <a:p>
            <a:pPr marL="0" lvl="0" indent="0" algn="ctr">
              <a:lnSpc>
                <a:spcPts val="4479"/>
              </a:lnSpc>
            </a:pPr>
            <a:r>
              <a:rPr lang="en-US" sz="3199" spc="-79">
                <a:solidFill>
                  <a:srgbClr val="131211"/>
                </a:solidFill>
                <a:latin typeface="Poppins"/>
              </a:rPr>
              <a:t>“It is as if they have been indoctrinated with their [intake] questionnaire in front of them. And if someone answers differently to that questionnaire, they are already at a loss. (...) And then just like that [they say] ‘this doesn’t fit with us and we don’t have time for you, good riddance.”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E3D5"/>
        </a:solidFill>
        <a:effectLst/>
      </p:bgPr>
    </p:bg>
    <p:spTree>
      <p:nvGrpSpPr>
        <p:cNvPr id="1" name=""/>
        <p:cNvGrpSpPr/>
        <p:nvPr/>
      </p:nvGrpSpPr>
      <p:grpSpPr>
        <a:xfrm>
          <a:off x="0" y="0"/>
          <a:ext cx="0" cy="0"/>
          <a:chOff x="0" y="0"/>
          <a:chExt cx="0" cy="0"/>
        </a:xfrm>
      </p:grpSpPr>
      <p:sp>
        <p:nvSpPr>
          <p:cNvPr id="2" name="Freeform 2"/>
          <p:cNvSpPr/>
          <p:nvPr/>
        </p:nvSpPr>
        <p:spPr>
          <a:xfrm>
            <a:off x="778118" y="233450"/>
            <a:ext cx="2503538" cy="2228149"/>
          </a:xfrm>
          <a:custGeom>
            <a:avLst/>
            <a:gdLst/>
            <a:ahLst/>
            <a:cxnLst/>
            <a:rect l="l" t="t" r="r" b="b"/>
            <a:pathLst>
              <a:path w="2503538" h="2228149">
                <a:moveTo>
                  <a:pt x="0" y="0"/>
                </a:moveTo>
                <a:lnTo>
                  <a:pt x="2503539" y="0"/>
                </a:lnTo>
                <a:lnTo>
                  <a:pt x="2503539" y="2228149"/>
                </a:lnTo>
                <a:lnTo>
                  <a:pt x="0" y="22281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grpSp>
        <p:nvGrpSpPr>
          <p:cNvPr id="3" name="Group 3"/>
          <p:cNvGrpSpPr/>
          <p:nvPr/>
        </p:nvGrpSpPr>
        <p:grpSpPr>
          <a:xfrm>
            <a:off x="2449108" y="2968934"/>
            <a:ext cx="4133087" cy="1557166"/>
            <a:chOff x="0" y="0"/>
            <a:chExt cx="1088550" cy="410118"/>
          </a:xfrm>
        </p:grpSpPr>
        <p:sp>
          <p:nvSpPr>
            <p:cNvPr id="4" name="Freeform 4"/>
            <p:cNvSpPr/>
            <p:nvPr/>
          </p:nvSpPr>
          <p:spPr>
            <a:xfrm>
              <a:off x="0" y="0"/>
              <a:ext cx="1088550" cy="410118"/>
            </a:xfrm>
            <a:custGeom>
              <a:avLst/>
              <a:gdLst/>
              <a:ahLst/>
              <a:cxnLst/>
              <a:rect l="l" t="t" r="r" b="b"/>
              <a:pathLst>
                <a:path w="1088550" h="410118">
                  <a:moveTo>
                    <a:pt x="95531" y="0"/>
                  </a:moveTo>
                  <a:lnTo>
                    <a:pt x="993019" y="0"/>
                  </a:lnTo>
                  <a:cubicBezTo>
                    <a:pt x="1018355" y="0"/>
                    <a:pt x="1042654" y="10065"/>
                    <a:pt x="1060569" y="27980"/>
                  </a:cubicBezTo>
                  <a:cubicBezTo>
                    <a:pt x="1078485" y="45896"/>
                    <a:pt x="1088550" y="70195"/>
                    <a:pt x="1088550" y="95531"/>
                  </a:cubicBezTo>
                  <a:lnTo>
                    <a:pt x="1088550" y="314587"/>
                  </a:lnTo>
                  <a:cubicBezTo>
                    <a:pt x="1088550" y="339923"/>
                    <a:pt x="1078485" y="364222"/>
                    <a:pt x="1060569" y="382138"/>
                  </a:cubicBezTo>
                  <a:cubicBezTo>
                    <a:pt x="1042654" y="400053"/>
                    <a:pt x="1018355" y="410118"/>
                    <a:pt x="993019" y="410118"/>
                  </a:cubicBezTo>
                  <a:lnTo>
                    <a:pt x="95531" y="410118"/>
                  </a:lnTo>
                  <a:cubicBezTo>
                    <a:pt x="42771" y="410118"/>
                    <a:pt x="0" y="367347"/>
                    <a:pt x="0" y="314587"/>
                  </a:cubicBezTo>
                  <a:lnTo>
                    <a:pt x="0" y="95531"/>
                  </a:lnTo>
                  <a:cubicBezTo>
                    <a:pt x="0" y="70195"/>
                    <a:pt x="10065" y="45896"/>
                    <a:pt x="27980" y="27980"/>
                  </a:cubicBezTo>
                  <a:cubicBezTo>
                    <a:pt x="45896" y="10065"/>
                    <a:pt x="70195" y="0"/>
                    <a:pt x="95531" y="0"/>
                  </a:cubicBezTo>
                  <a:close/>
                </a:path>
              </a:pathLst>
            </a:custGeom>
            <a:solidFill>
              <a:srgbClr val="FFFFFF"/>
            </a:solidFill>
          </p:spPr>
          <p:txBody>
            <a:bodyPr/>
            <a:lstStyle/>
            <a:p>
              <a:endParaRPr lang="nl-NL"/>
            </a:p>
          </p:txBody>
        </p:sp>
        <p:sp>
          <p:nvSpPr>
            <p:cNvPr id="5" name="TextBox 5"/>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449108" y="5030925"/>
            <a:ext cx="4133087" cy="1557166"/>
            <a:chOff x="0" y="0"/>
            <a:chExt cx="1088550" cy="410118"/>
          </a:xfrm>
        </p:grpSpPr>
        <p:sp>
          <p:nvSpPr>
            <p:cNvPr id="7" name="Freeform 7"/>
            <p:cNvSpPr/>
            <p:nvPr/>
          </p:nvSpPr>
          <p:spPr>
            <a:xfrm>
              <a:off x="0" y="0"/>
              <a:ext cx="1088550" cy="410118"/>
            </a:xfrm>
            <a:custGeom>
              <a:avLst/>
              <a:gdLst/>
              <a:ahLst/>
              <a:cxnLst/>
              <a:rect l="l" t="t" r="r" b="b"/>
              <a:pathLst>
                <a:path w="1088550" h="410118">
                  <a:moveTo>
                    <a:pt x="95531" y="0"/>
                  </a:moveTo>
                  <a:lnTo>
                    <a:pt x="993019" y="0"/>
                  </a:lnTo>
                  <a:cubicBezTo>
                    <a:pt x="1018355" y="0"/>
                    <a:pt x="1042654" y="10065"/>
                    <a:pt x="1060569" y="27980"/>
                  </a:cubicBezTo>
                  <a:cubicBezTo>
                    <a:pt x="1078485" y="45896"/>
                    <a:pt x="1088550" y="70195"/>
                    <a:pt x="1088550" y="95531"/>
                  </a:cubicBezTo>
                  <a:lnTo>
                    <a:pt x="1088550" y="314587"/>
                  </a:lnTo>
                  <a:cubicBezTo>
                    <a:pt x="1088550" y="339923"/>
                    <a:pt x="1078485" y="364222"/>
                    <a:pt x="1060569" y="382138"/>
                  </a:cubicBezTo>
                  <a:cubicBezTo>
                    <a:pt x="1042654" y="400053"/>
                    <a:pt x="1018355" y="410118"/>
                    <a:pt x="993019" y="410118"/>
                  </a:cubicBezTo>
                  <a:lnTo>
                    <a:pt x="95531" y="410118"/>
                  </a:lnTo>
                  <a:cubicBezTo>
                    <a:pt x="42771" y="410118"/>
                    <a:pt x="0" y="367347"/>
                    <a:pt x="0" y="314587"/>
                  </a:cubicBezTo>
                  <a:lnTo>
                    <a:pt x="0" y="95531"/>
                  </a:lnTo>
                  <a:cubicBezTo>
                    <a:pt x="0" y="70195"/>
                    <a:pt x="10065" y="45896"/>
                    <a:pt x="27980" y="27980"/>
                  </a:cubicBezTo>
                  <a:cubicBezTo>
                    <a:pt x="45896" y="10065"/>
                    <a:pt x="70195" y="0"/>
                    <a:pt x="95531" y="0"/>
                  </a:cubicBezTo>
                  <a:close/>
                </a:path>
              </a:pathLst>
            </a:custGeom>
            <a:solidFill>
              <a:srgbClr val="FFFCF9"/>
            </a:solidFill>
          </p:spPr>
          <p:txBody>
            <a:bodyPr/>
            <a:lstStyle/>
            <a:p>
              <a:endParaRPr lang="nl-NL"/>
            </a:p>
          </p:txBody>
        </p:sp>
        <p:sp>
          <p:nvSpPr>
            <p:cNvPr id="8" name="TextBox 8"/>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449108" y="7092916"/>
            <a:ext cx="4133087" cy="1557166"/>
            <a:chOff x="0" y="0"/>
            <a:chExt cx="1088550" cy="410118"/>
          </a:xfrm>
        </p:grpSpPr>
        <p:sp>
          <p:nvSpPr>
            <p:cNvPr id="10" name="Freeform 10"/>
            <p:cNvSpPr/>
            <p:nvPr/>
          </p:nvSpPr>
          <p:spPr>
            <a:xfrm>
              <a:off x="0" y="0"/>
              <a:ext cx="1088550" cy="410118"/>
            </a:xfrm>
            <a:custGeom>
              <a:avLst/>
              <a:gdLst/>
              <a:ahLst/>
              <a:cxnLst/>
              <a:rect l="l" t="t" r="r" b="b"/>
              <a:pathLst>
                <a:path w="1088550" h="410118">
                  <a:moveTo>
                    <a:pt x="95531" y="0"/>
                  </a:moveTo>
                  <a:lnTo>
                    <a:pt x="993019" y="0"/>
                  </a:lnTo>
                  <a:cubicBezTo>
                    <a:pt x="1018355" y="0"/>
                    <a:pt x="1042654" y="10065"/>
                    <a:pt x="1060569" y="27980"/>
                  </a:cubicBezTo>
                  <a:cubicBezTo>
                    <a:pt x="1078485" y="45896"/>
                    <a:pt x="1088550" y="70195"/>
                    <a:pt x="1088550" y="95531"/>
                  </a:cubicBezTo>
                  <a:lnTo>
                    <a:pt x="1088550" y="314587"/>
                  </a:lnTo>
                  <a:cubicBezTo>
                    <a:pt x="1088550" y="339923"/>
                    <a:pt x="1078485" y="364222"/>
                    <a:pt x="1060569" y="382138"/>
                  </a:cubicBezTo>
                  <a:cubicBezTo>
                    <a:pt x="1042654" y="400053"/>
                    <a:pt x="1018355" y="410118"/>
                    <a:pt x="993019" y="410118"/>
                  </a:cubicBezTo>
                  <a:lnTo>
                    <a:pt x="95531" y="410118"/>
                  </a:lnTo>
                  <a:cubicBezTo>
                    <a:pt x="42771" y="410118"/>
                    <a:pt x="0" y="367347"/>
                    <a:pt x="0" y="314587"/>
                  </a:cubicBezTo>
                  <a:lnTo>
                    <a:pt x="0" y="95531"/>
                  </a:lnTo>
                  <a:cubicBezTo>
                    <a:pt x="0" y="70195"/>
                    <a:pt x="10065" y="45896"/>
                    <a:pt x="27980" y="27980"/>
                  </a:cubicBezTo>
                  <a:cubicBezTo>
                    <a:pt x="45896" y="10065"/>
                    <a:pt x="70195" y="0"/>
                    <a:pt x="95531" y="0"/>
                  </a:cubicBezTo>
                  <a:close/>
                </a:path>
              </a:pathLst>
            </a:custGeom>
            <a:solidFill>
              <a:srgbClr val="FFFCF9"/>
            </a:solidFill>
          </p:spPr>
          <p:txBody>
            <a:bodyPr/>
            <a:lstStyle/>
            <a:p>
              <a:endParaRPr lang="nl-NL"/>
            </a:p>
          </p:txBody>
        </p:sp>
        <p:sp>
          <p:nvSpPr>
            <p:cNvPr id="11" name="TextBox 11"/>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1357874" y="1083999"/>
            <a:ext cx="10963960" cy="565150"/>
          </a:xfrm>
          <a:prstGeom prst="rect">
            <a:avLst/>
          </a:prstGeom>
        </p:spPr>
        <p:txBody>
          <a:bodyPr lIns="0" tIns="0" rIns="0" bIns="0" rtlCol="0" anchor="t">
            <a:spAutoFit/>
          </a:bodyPr>
          <a:lstStyle/>
          <a:p>
            <a:pPr marL="0" lvl="0" indent="0">
              <a:lnSpc>
                <a:spcPts val="4399"/>
              </a:lnSpc>
            </a:pPr>
            <a:r>
              <a:rPr lang="en-US" sz="3999" spc="-99">
                <a:solidFill>
                  <a:srgbClr val="131211"/>
                </a:solidFill>
                <a:latin typeface="Poppins Bold"/>
              </a:rPr>
              <a:t>The ambivalent role of peers</a:t>
            </a:r>
          </a:p>
        </p:txBody>
      </p:sp>
      <p:sp>
        <p:nvSpPr>
          <p:cNvPr id="13" name="TextBox 13"/>
          <p:cNvSpPr txBox="1"/>
          <p:nvPr/>
        </p:nvSpPr>
        <p:spPr>
          <a:xfrm>
            <a:off x="2566740" y="3335163"/>
            <a:ext cx="3897823" cy="816610"/>
          </a:xfrm>
          <a:prstGeom prst="rect">
            <a:avLst/>
          </a:prstGeom>
        </p:spPr>
        <p:txBody>
          <a:bodyPr lIns="0" tIns="0" rIns="0" bIns="0" rtlCol="0" anchor="t">
            <a:spAutoFit/>
          </a:bodyPr>
          <a:lstStyle/>
          <a:p>
            <a:pPr marL="0" lvl="0" indent="0" algn="ctr">
              <a:lnSpc>
                <a:spcPts val="3080"/>
              </a:lnSpc>
            </a:pPr>
            <a:r>
              <a:rPr lang="en-US" sz="2800" spc="-70">
                <a:solidFill>
                  <a:srgbClr val="0000A3"/>
                </a:solidFill>
                <a:latin typeface="Poppins Medium"/>
              </a:rPr>
              <a:t>The role of peer workers</a:t>
            </a:r>
          </a:p>
        </p:txBody>
      </p:sp>
      <p:sp>
        <p:nvSpPr>
          <p:cNvPr id="14" name="TextBox 14"/>
          <p:cNvSpPr txBox="1"/>
          <p:nvPr/>
        </p:nvSpPr>
        <p:spPr>
          <a:xfrm>
            <a:off x="2566740" y="5592417"/>
            <a:ext cx="3897823" cy="426085"/>
          </a:xfrm>
          <a:prstGeom prst="rect">
            <a:avLst/>
          </a:prstGeom>
        </p:spPr>
        <p:txBody>
          <a:bodyPr lIns="0" tIns="0" rIns="0" bIns="0" rtlCol="0" anchor="t">
            <a:spAutoFit/>
          </a:bodyPr>
          <a:lstStyle/>
          <a:p>
            <a:pPr marL="0" lvl="0" indent="0" algn="ctr">
              <a:lnSpc>
                <a:spcPts val="3080"/>
              </a:lnSpc>
            </a:pPr>
            <a:r>
              <a:rPr lang="en-US" sz="2800" spc="-70">
                <a:solidFill>
                  <a:srgbClr val="0000A3"/>
                </a:solidFill>
                <a:latin typeface="Poppins Medium"/>
              </a:rPr>
              <a:t>Word of mouth</a:t>
            </a:r>
          </a:p>
        </p:txBody>
      </p:sp>
      <p:sp>
        <p:nvSpPr>
          <p:cNvPr id="15" name="TextBox 15"/>
          <p:cNvSpPr txBox="1"/>
          <p:nvPr/>
        </p:nvSpPr>
        <p:spPr>
          <a:xfrm>
            <a:off x="2566740" y="7459146"/>
            <a:ext cx="3897823" cy="816610"/>
          </a:xfrm>
          <a:prstGeom prst="rect">
            <a:avLst/>
          </a:prstGeom>
        </p:spPr>
        <p:txBody>
          <a:bodyPr lIns="0" tIns="0" rIns="0" bIns="0" rtlCol="0" anchor="t">
            <a:spAutoFit/>
          </a:bodyPr>
          <a:lstStyle/>
          <a:p>
            <a:pPr algn="ctr">
              <a:lnSpc>
                <a:spcPts val="3080"/>
              </a:lnSpc>
            </a:pPr>
            <a:r>
              <a:rPr lang="en-US" sz="2800" spc="-70">
                <a:solidFill>
                  <a:srgbClr val="0000A3"/>
                </a:solidFill>
                <a:latin typeface="Poppins Medium"/>
              </a:rPr>
              <a:t>Identification </a:t>
            </a:r>
          </a:p>
          <a:p>
            <a:pPr marL="0" lvl="0" indent="0" algn="ctr">
              <a:lnSpc>
                <a:spcPts val="3080"/>
              </a:lnSpc>
            </a:pPr>
            <a:r>
              <a:rPr lang="en-US" sz="2800" spc="-70">
                <a:solidFill>
                  <a:srgbClr val="0000A3"/>
                </a:solidFill>
                <a:latin typeface="Poppins Medium"/>
              </a:rPr>
              <a:t>with peers</a:t>
            </a:r>
          </a:p>
        </p:txBody>
      </p:sp>
      <p:sp>
        <p:nvSpPr>
          <p:cNvPr id="16" name="Freeform 16"/>
          <p:cNvSpPr/>
          <p:nvPr/>
        </p:nvSpPr>
        <p:spPr>
          <a:xfrm>
            <a:off x="12493691" y="2472627"/>
            <a:ext cx="1395589" cy="992613"/>
          </a:xfrm>
          <a:custGeom>
            <a:avLst/>
            <a:gdLst/>
            <a:ahLst/>
            <a:cxnLst/>
            <a:rect l="l" t="t" r="r" b="b"/>
            <a:pathLst>
              <a:path w="1395589" h="992613">
                <a:moveTo>
                  <a:pt x="0" y="0"/>
                </a:moveTo>
                <a:lnTo>
                  <a:pt x="1395589" y="0"/>
                </a:lnTo>
                <a:lnTo>
                  <a:pt x="1395589" y="992613"/>
                </a:lnTo>
                <a:lnTo>
                  <a:pt x="0" y="99261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nl-NL"/>
          </a:p>
        </p:txBody>
      </p:sp>
      <p:sp>
        <p:nvSpPr>
          <p:cNvPr id="17" name="TextBox 17"/>
          <p:cNvSpPr txBox="1"/>
          <p:nvPr/>
        </p:nvSpPr>
        <p:spPr>
          <a:xfrm>
            <a:off x="9123672" y="3756486"/>
            <a:ext cx="8135628" cy="4500245"/>
          </a:xfrm>
          <a:prstGeom prst="rect">
            <a:avLst/>
          </a:prstGeom>
        </p:spPr>
        <p:txBody>
          <a:bodyPr lIns="0" tIns="0" rIns="0" bIns="0" rtlCol="0" anchor="t">
            <a:spAutoFit/>
          </a:bodyPr>
          <a:lstStyle/>
          <a:p>
            <a:pPr marL="0" lvl="0" indent="0" algn="ctr">
              <a:lnSpc>
                <a:spcPts val="4479"/>
              </a:lnSpc>
            </a:pPr>
            <a:r>
              <a:rPr lang="en-US" sz="3199" spc="-79">
                <a:solidFill>
                  <a:srgbClr val="131211"/>
                </a:solidFill>
                <a:latin typeface="Poppins"/>
              </a:rPr>
              <a:t>“There are a lot of people who go to [harm reduction service] because we told them what it’s like. People from our group, who... For example, someone who always worked... We saw him get addicted and we really told him, like, go to the [service], make sure you have methadone, so you can keep on working.”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3D5"/>
        </a:solidFill>
        <a:effectLst/>
      </p:bgPr>
    </p:bg>
    <p:spTree>
      <p:nvGrpSpPr>
        <p:cNvPr id="1" name=""/>
        <p:cNvGrpSpPr/>
        <p:nvPr/>
      </p:nvGrpSpPr>
      <p:grpSpPr>
        <a:xfrm>
          <a:off x="0" y="0"/>
          <a:ext cx="0" cy="0"/>
          <a:chOff x="0" y="0"/>
          <a:chExt cx="0" cy="0"/>
        </a:xfrm>
      </p:grpSpPr>
      <p:sp>
        <p:nvSpPr>
          <p:cNvPr id="2" name="Freeform 2"/>
          <p:cNvSpPr/>
          <p:nvPr/>
        </p:nvSpPr>
        <p:spPr>
          <a:xfrm>
            <a:off x="778118" y="233450"/>
            <a:ext cx="2503538" cy="2228149"/>
          </a:xfrm>
          <a:custGeom>
            <a:avLst/>
            <a:gdLst/>
            <a:ahLst/>
            <a:cxnLst/>
            <a:rect l="l" t="t" r="r" b="b"/>
            <a:pathLst>
              <a:path w="2503538" h="2228149">
                <a:moveTo>
                  <a:pt x="0" y="0"/>
                </a:moveTo>
                <a:lnTo>
                  <a:pt x="2503539" y="0"/>
                </a:lnTo>
                <a:lnTo>
                  <a:pt x="2503539" y="2228149"/>
                </a:lnTo>
                <a:lnTo>
                  <a:pt x="0" y="22281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grpSp>
        <p:nvGrpSpPr>
          <p:cNvPr id="3" name="Group 3"/>
          <p:cNvGrpSpPr/>
          <p:nvPr/>
        </p:nvGrpSpPr>
        <p:grpSpPr>
          <a:xfrm>
            <a:off x="2449108" y="2968934"/>
            <a:ext cx="4133087" cy="1557166"/>
            <a:chOff x="0" y="0"/>
            <a:chExt cx="1088550" cy="410118"/>
          </a:xfrm>
        </p:grpSpPr>
        <p:sp>
          <p:nvSpPr>
            <p:cNvPr id="4" name="Freeform 4"/>
            <p:cNvSpPr/>
            <p:nvPr/>
          </p:nvSpPr>
          <p:spPr>
            <a:xfrm>
              <a:off x="0" y="0"/>
              <a:ext cx="1088550" cy="410118"/>
            </a:xfrm>
            <a:custGeom>
              <a:avLst/>
              <a:gdLst/>
              <a:ahLst/>
              <a:cxnLst/>
              <a:rect l="l" t="t" r="r" b="b"/>
              <a:pathLst>
                <a:path w="1088550" h="410118">
                  <a:moveTo>
                    <a:pt x="95531" y="0"/>
                  </a:moveTo>
                  <a:lnTo>
                    <a:pt x="993019" y="0"/>
                  </a:lnTo>
                  <a:cubicBezTo>
                    <a:pt x="1018355" y="0"/>
                    <a:pt x="1042654" y="10065"/>
                    <a:pt x="1060569" y="27980"/>
                  </a:cubicBezTo>
                  <a:cubicBezTo>
                    <a:pt x="1078485" y="45896"/>
                    <a:pt x="1088550" y="70195"/>
                    <a:pt x="1088550" y="95531"/>
                  </a:cubicBezTo>
                  <a:lnTo>
                    <a:pt x="1088550" y="314587"/>
                  </a:lnTo>
                  <a:cubicBezTo>
                    <a:pt x="1088550" y="339923"/>
                    <a:pt x="1078485" y="364222"/>
                    <a:pt x="1060569" y="382138"/>
                  </a:cubicBezTo>
                  <a:cubicBezTo>
                    <a:pt x="1042654" y="400053"/>
                    <a:pt x="1018355" y="410118"/>
                    <a:pt x="993019" y="410118"/>
                  </a:cubicBezTo>
                  <a:lnTo>
                    <a:pt x="95531" y="410118"/>
                  </a:lnTo>
                  <a:cubicBezTo>
                    <a:pt x="42771" y="410118"/>
                    <a:pt x="0" y="367347"/>
                    <a:pt x="0" y="314587"/>
                  </a:cubicBezTo>
                  <a:lnTo>
                    <a:pt x="0" y="95531"/>
                  </a:lnTo>
                  <a:cubicBezTo>
                    <a:pt x="0" y="70195"/>
                    <a:pt x="10065" y="45896"/>
                    <a:pt x="27980" y="27980"/>
                  </a:cubicBezTo>
                  <a:cubicBezTo>
                    <a:pt x="45896" y="10065"/>
                    <a:pt x="70195" y="0"/>
                    <a:pt x="95531" y="0"/>
                  </a:cubicBezTo>
                  <a:close/>
                </a:path>
              </a:pathLst>
            </a:custGeom>
            <a:solidFill>
              <a:srgbClr val="FFFFFF"/>
            </a:solidFill>
          </p:spPr>
          <p:txBody>
            <a:bodyPr/>
            <a:lstStyle/>
            <a:p>
              <a:endParaRPr lang="nl-NL"/>
            </a:p>
          </p:txBody>
        </p:sp>
        <p:sp>
          <p:nvSpPr>
            <p:cNvPr id="5" name="TextBox 5"/>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449108" y="5030925"/>
            <a:ext cx="4133087" cy="1557166"/>
            <a:chOff x="0" y="0"/>
            <a:chExt cx="1088550" cy="410118"/>
          </a:xfrm>
        </p:grpSpPr>
        <p:sp>
          <p:nvSpPr>
            <p:cNvPr id="7" name="Freeform 7"/>
            <p:cNvSpPr/>
            <p:nvPr/>
          </p:nvSpPr>
          <p:spPr>
            <a:xfrm>
              <a:off x="0" y="0"/>
              <a:ext cx="1088550" cy="410118"/>
            </a:xfrm>
            <a:custGeom>
              <a:avLst/>
              <a:gdLst/>
              <a:ahLst/>
              <a:cxnLst/>
              <a:rect l="l" t="t" r="r" b="b"/>
              <a:pathLst>
                <a:path w="1088550" h="410118">
                  <a:moveTo>
                    <a:pt x="95531" y="0"/>
                  </a:moveTo>
                  <a:lnTo>
                    <a:pt x="993019" y="0"/>
                  </a:lnTo>
                  <a:cubicBezTo>
                    <a:pt x="1018355" y="0"/>
                    <a:pt x="1042654" y="10065"/>
                    <a:pt x="1060569" y="27980"/>
                  </a:cubicBezTo>
                  <a:cubicBezTo>
                    <a:pt x="1078485" y="45896"/>
                    <a:pt x="1088550" y="70195"/>
                    <a:pt x="1088550" y="95531"/>
                  </a:cubicBezTo>
                  <a:lnTo>
                    <a:pt x="1088550" y="314587"/>
                  </a:lnTo>
                  <a:cubicBezTo>
                    <a:pt x="1088550" y="339923"/>
                    <a:pt x="1078485" y="364222"/>
                    <a:pt x="1060569" y="382138"/>
                  </a:cubicBezTo>
                  <a:cubicBezTo>
                    <a:pt x="1042654" y="400053"/>
                    <a:pt x="1018355" y="410118"/>
                    <a:pt x="993019" y="410118"/>
                  </a:cubicBezTo>
                  <a:lnTo>
                    <a:pt x="95531" y="410118"/>
                  </a:lnTo>
                  <a:cubicBezTo>
                    <a:pt x="42771" y="410118"/>
                    <a:pt x="0" y="367347"/>
                    <a:pt x="0" y="314587"/>
                  </a:cubicBezTo>
                  <a:lnTo>
                    <a:pt x="0" y="95531"/>
                  </a:lnTo>
                  <a:cubicBezTo>
                    <a:pt x="0" y="70195"/>
                    <a:pt x="10065" y="45896"/>
                    <a:pt x="27980" y="27980"/>
                  </a:cubicBezTo>
                  <a:cubicBezTo>
                    <a:pt x="45896" y="10065"/>
                    <a:pt x="70195" y="0"/>
                    <a:pt x="95531" y="0"/>
                  </a:cubicBezTo>
                  <a:close/>
                </a:path>
              </a:pathLst>
            </a:custGeom>
            <a:solidFill>
              <a:srgbClr val="FFFCF9"/>
            </a:solidFill>
          </p:spPr>
          <p:txBody>
            <a:bodyPr/>
            <a:lstStyle/>
            <a:p>
              <a:endParaRPr lang="nl-NL"/>
            </a:p>
          </p:txBody>
        </p:sp>
        <p:sp>
          <p:nvSpPr>
            <p:cNvPr id="8" name="TextBox 8"/>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449108" y="7092916"/>
            <a:ext cx="4133087" cy="1557166"/>
            <a:chOff x="0" y="0"/>
            <a:chExt cx="1088550" cy="410118"/>
          </a:xfrm>
        </p:grpSpPr>
        <p:sp>
          <p:nvSpPr>
            <p:cNvPr id="10" name="Freeform 10"/>
            <p:cNvSpPr/>
            <p:nvPr/>
          </p:nvSpPr>
          <p:spPr>
            <a:xfrm>
              <a:off x="0" y="0"/>
              <a:ext cx="1088550" cy="410118"/>
            </a:xfrm>
            <a:custGeom>
              <a:avLst/>
              <a:gdLst/>
              <a:ahLst/>
              <a:cxnLst/>
              <a:rect l="l" t="t" r="r" b="b"/>
              <a:pathLst>
                <a:path w="1088550" h="410118">
                  <a:moveTo>
                    <a:pt x="95531" y="0"/>
                  </a:moveTo>
                  <a:lnTo>
                    <a:pt x="993019" y="0"/>
                  </a:lnTo>
                  <a:cubicBezTo>
                    <a:pt x="1018355" y="0"/>
                    <a:pt x="1042654" y="10065"/>
                    <a:pt x="1060569" y="27980"/>
                  </a:cubicBezTo>
                  <a:cubicBezTo>
                    <a:pt x="1078485" y="45896"/>
                    <a:pt x="1088550" y="70195"/>
                    <a:pt x="1088550" y="95531"/>
                  </a:cubicBezTo>
                  <a:lnTo>
                    <a:pt x="1088550" y="314587"/>
                  </a:lnTo>
                  <a:cubicBezTo>
                    <a:pt x="1088550" y="339923"/>
                    <a:pt x="1078485" y="364222"/>
                    <a:pt x="1060569" y="382138"/>
                  </a:cubicBezTo>
                  <a:cubicBezTo>
                    <a:pt x="1042654" y="400053"/>
                    <a:pt x="1018355" y="410118"/>
                    <a:pt x="993019" y="410118"/>
                  </a:cubicBezTo>
                  <a:lnTo>
                    <a:pt x="95531" y="410118"/>
                  </a:lnTo>
                  <a:cubicBezTo>
                    <a:pt x="42771" y="410118"/>
                    <a:pt x="0" y="367347"/>
                    <a:pt x="0" y="314587"/>
                  </a:cubicBezTo>
                  <a:lnTo>
                    <a:pt x="0" y="95531"/>
                  </a:lnTo>
                  <a:cubicBezTo>
                    <a:pt x="0" y="70195"/>
                    <a:pt x="10065" y="45896"/>
                    <a:pt x="27980" y="27980"/>
                  </a:cubicBezTo>
                  <a:cubicBezTo>
                    <a:pt x="45896" y="10065"/>
                    <a:pt x="70195" y="0"/>
                    <a:pt x="95531" y="0"/>
                  </a:cubicBezTo>
                  <a:close/>
                </a:path>
              </a:pathLst>
            </a:custGeom>
            <a:solidFill>
              <a:srgbClr val="FFFCF9"/>
            </a:solidFill>
          </p:spPr>
          <p:txBody>
            <a:bodyPr/>
            <a:lstStyle/>
            <a:p>
              <a:endParaRPr lang="nl-NL"/>
            </a:p>
          </p:txBody>
        </p:sp>
        <p:sp>
          <p:nvSpPr>
            <p:cNvPr id="11" name="TextBox 11"/>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1357874" y="1083999"/>
            <a:ext cx="10963960" cy="565150"/>
          </a:xfrm>
          <a:prstGeom prst="rect">
            <a:avLst/>
          </a:prstGeom>
        </p:spPr>
        <p:txBody>
          <a:bodyPr lIns="0" tIns="0" rIns="0" bIns="0" rtlCol="0" anchor="t">
            <a:spAutoFit/>
          </a:bodyPr>
          <a:lstStyle/>
          <a:p>
            <a:pPr marL="0" lvl="0" indent="0">
              <a:lnSpc>
                <a:spcPts val="4399"/>
              </a:lnSpc>
            </a:pPr>
            <a:r>
              <a:rPr lang="en-US" sz="3999" spc="-99">
                <a:solidFill>
                  <a:srgbClr val="131211"/>
                </a:solidFill>
                <a:latin typeface="Poppins Bold"/>
              </a:rPr>
              <a:t>Effects of stigma</a:t>
            </a:r>
          </a:p>
        </p:txBody>
      </p:sp>
      <p:sp>
        <p:nvSpPr>
          <p:cNvPr id="13" name="TextBox 13"/>
          <p:cNvSpPr txBox="1"/>
          <p:nvPr/>
        </p:nvSpPr>
        <p:spPr>
          <a:xfrm>
            <a:off x="2566740" y="3335163"/>
            <a:ext cx="3897823" cy="816610"/>
          </a:xfrm>
          <a:prstGeom prst="rect">
            <a:avLst/>
          </a:prstGeom>
        </p:spPr>
        <p:txBody>
          <a:bodyPr lIns="0" tIns="0" rIns="0" bIns="0" rtlCol="0" anchor="t">
            <a:spAutoFit/>
          </a:bodyPr>
          <a:lstStyle/>
          <a:p>
            <a:pPr marL="0" lvl="0" indent="0" algn="ctr">
              <a:lnSpc>
                <a:spcPts val="3080"/>
              </a:lnSpc>
            </a:pPr>
            <a:r>
              <a:rPr lang="en-US" sz="2800" spc="-70">
                <a:solidFill>
                  <a:srgbClr val="0000A3"/>
                </a:solidFill>
                <a:latin typeface="Poppins Medium"/>
              </a:rPr>
              <a:t>Stigma within care and support</a:t>
            </a:r>
          </a:p>
        </p:txBody>
      </p:sp>
      <p:sp>
        <p:nvSpPr>
          <p:cNvPr id="14" name="TextBox 14"/>
          <p:cNvSpPr txBox="1"/>
          <p:nvPr/>
        </p:nvSpPr>
        <p:spPr>
          <a:xfrm>
            <a:off x="2566740" y="5397155"/>
            <a:ext cx="3897823" cy="816610"/>
          </a:xfrm>
          <a:prstGeom prst="rect">
            <a:avLst/>
          </a:prstGeom>
        </p:spPr>
        <p:txBody>
          <a:bodyPr lIns="0" tIns="0" rIns="0" bIns="0" rtlCol="0" anchor="t">
            <a:spAutoFit/>
          </a:bodyPr>
          <a:lstStyle/>
          <a:p>
            <a:pPr algn="ctr">
              <a:lnSpc>
                <a:spcPts val="3080"/>
              </a:lnSpc>
            </a:pPr>
            <a:r>
              <a:rPr lang="en-US" sz="2800" spc="-70">
                <a:solidFill>
                  <a:srgbClr val="0000A3"/>
                </a:solidFill>
                <a:latin typeface="Poppins Medium"/>
              </a:rPr>
              <a:t>Ambivalence </a:t>
            </a:r>
          </a:p>
          <a:p>
            <a:pPr marL="0" lvl="0" indent="0" algn="ctr">
              <a:lnSpc>
                <a:spcPts val="3080"/>
              </a:lnSpc>
            </a:pPr>
            <a:r>
              <a:rPr lang="en-US" sz="2800" spc="-70">
                <a:solidFill>
                  <a:srgbClr val="0000A3"/>
                </a:solidFill>
                <a:latin typeface="Poppins Medium"/>
              </a:rPr>
              <a:t>towards labels</a:t>
            </a:r>
          </a:p>
        </p:txBody>
      </p:sp>
      <p:sp>
        <p:nvSpPr>
          <p:cNvPr id="15" name="TextBox 15"/>
          <p:cNvSpPr txBox="1"/>
          <p:nvPr/>
        </p:nvSpPr>
        <p:spPr>
          <a:xfrm>
            <a:off x="2566740" y="7459146"/>
            <a:ext cx="3897823" cy="816610"/>
          </a:xfrm>
          <a:prstGeom prst="rect">
            <a:avLst/>
          </a:prstGeom>
        </p:spPr>
        <p:txBody>
          <a:bodyPr lIns="0" tIns="0" rIns="0" bIns="0" rtlCol="0" anchor="t">
            <a:spAutoFit/>
          </a:bodyPr>
          <a:lstStyle/>
          <a:p>
            <a:pPr algn="ctr">
              <a:lnSpc>
                <a:spcPts val="3080"/>
              </a:lnSpc>
            </a:pPr>
            <a:r>
              <a:rPr lang="en-US" sz="2800" spc="-70">
                <a:solidFill>
                  <a:srgbClr val="0000A3"/>
                </a:solidFill>
                <a:latin typeface="Poppins Medium"/>
              </a:rPr>
              <a:t>Stigma within </a:t>
            </a:r>
          </a:p>
          <a:p>
            <a:pPr marL="0" lvl="0" indent="0" algn="ctr">
              <a:lnSpc>
                <a:spcPts val="3080"/>
              </a:lnSpc>
            </a:pPr>
            <a:r>
              <a:rPr lang="en-US" sz="2800" spc="-70">
                <a:solidFill>
                  <a:srgbClr val="0000A3"/>
                </a:solidFill>
                <a:latin typeface="Poppins Medium"/>
              </a:rPr>
              <a:t>own social network</a:t>
            </a:r>
          </a:p>
        </p:txBody>
      </p:sp>
      <p:sp>
        <p:nvSpPr>
          <p:cNvPr id="16" name="Freeform 16"/>
          <p:cNvSpPr/>
          <p:nvPr/>
        </p:nvSpPr>
        <p:spPr>
          <a:xfrm>
            <a:off x="12493691" y="2461599"/>
            <a:ext cx="1395589" cy="992613"/>
          </a:xfrm>
          <a:custGeom>
            <a:avLst/>
            <a:gdLst/>
            <a:ahLst/>
            <a:cxnLst/>
            <a:rect l="l" t="t" r="r" b="b"/>
            <a:pathLst>
              <a:path w="1395589" h="992613">
                <a:moveTo>
                  <a:pt x="0" y="0"/>
                </a:moveTo>
                <a:lnTo>
                  <a:pt x="1395589" y="0"/>
                </a:lnTo>
                <a:lnTo>
                  <a:pt x="1395589" y="992613"/>
                </a:lnTo>
                <a:lnTo>
                  <a:pt x="0" y="99261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nl-NL"/>
          </a:p>
        </p:txBody>
      </p:sp>
      <p:sp>
        <p:nvSpPr>
          <p:cNvPr id="17" name="TextBox 17"/>
          <p:cNvSpPr txBox="1"/>
          <p:nvPr/>
        </p:nvSpPr>
        <p:spPr>
          <a:xfrm>
            <a:off x="8807146" y="3803182"/>
            <a:ext cx="8452154" cy="5062220"/>
          </a:xfrm>
          <a:prstGeom prst="rect">
            <a:avLst/>
          </a:prstGeom>
        </p:spPr>
        <p:txBody>
          <a:bodyPr lIns="0" tIns="0" rIns="0" bIns="0" rtlCol="0" anchor="t">
            <a:spAutoFit/>
          </a:bodyPr>
          <a:lstStyle/>
          <a:p>
            <a:pPr marL="0" lvl="0" indent="0" algn="ctr">
              <a:lnSpc>
                <a:spcPts val="4479"/>
              </a:lnSpc>
            </a:pPr>
            <a:r>
              <a:rPr lang="en-US" sz="3199" spc="-79">
                <a:solidFill>
                  <a:srgbClr val="131211"/>
                </a:solidFill>
                <a:latin typeface="Poppins"/>
              </a:rPr>
              <a:t>“[Social service] helps me with my social benefits. And I can always talk to them if something’s wrong. But not about drugs. That’s just for the [harm reduction service]. Because I want to keep that separately. (...) I have the feeling they would look at me differently then. Yeah, it’s just a feeling. They would automatically behave differently towards us than we’re used 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BDA4"/>
        </a:solidFill>
        <a:effectLst/>
      </p:bgPr>
    </p:bg>
    <p:spTree>
      <p:nvGrpSpPr>
        <p:cNvPr id="1" name=""/>
        <p:cNvGrpSpPr/>
        <p:nvPr/>
      </p:nvGrpSpPr>
      <p:grpSpPr>
        <a:xfrm>
          <a:off x="0" y="0"/>
          <a:ext cx="0" cy="0"/>
          <a:chOff x="0" y="0"/>
          <a:chExt cx="0" cy="0"/>
        </a:xfrm>
      </p:grpSpPr>
      <p:sp>
        <p:nvSpPr>
          <p:cNvPr id="2" name="Freeform 2"/>
          <p:cNvSpPr/>
          <p:nvPr/>
        </p:nvSpPr>
        <p:spPr>
          <a:xfrm>
            <a:off x="7373798" y="6079720"/>
            <a:ext cx="3033234" cy="2699578"/>
          </a:xfrm>
          <a:custGeom>
            <a:avLst/>
            <a:gdLst/>
            <a:ahLst/>
            <a:cxnLst/>
            <a:rect l="l" t="t" r="r" b="b"/>
            <a:pathLst>
              <a:path w="3033234" h="2699578">
                <a:moveTo>
                  <a:pt x="0" y="0"/>
                </a:moveTo>
                <a:lnTo>
                  <a:pt x="3033234" y="0"/>
                </a:lnTo>
                <a:lnTo>
                  <a:pt x="3033234" y="2699579"/>
                </a:lnTo>
                <a:lnTo>
                  <a:pt x="0" y="269957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sp>
        <p:nvSpPr>
          <p:cNvPr id="3" name="TextBox 3"/>
          <p:cNvSpPr txBox="1"/>
          <p:nvPr/>
        </p:nvSpPr>
        <p:spPr>
          <a:xfrm>
            <a:off x="8490561" y="6548719"/>
            <a:ext cx="9414738" cy="2064392"/>
          </a:xfrm>
          <a:prstGeom prst="rect">
            <a:avLst/>
          </a:prstGeom>
        </p:spPr>
        <p:txBody>
          <a:bodyPr lIns="0" tIns="0" rIns="0" bIns="0" rtlCol="0" anchor="t">
            <a:spAutoFit/>
          </a:bodyPr>
          <a:lstStyle/>
          <a:p>
            <a:pPr marL="0" lvl="0" indent="0">
              <a:lnSpc>
                <a:spcPts val="8030"/>
              </a:lnSpc>
            </a:pPr>
            <a:r>
              <a:rPr lang="en-US" sz="7300" spc="-182">
                <a:solidFill>
                  <a:srgbClr val="0000A3"/>
                </a:solidFill>
                <a:latin typeface="Poppins Bold"/>
              </a:rPr>
              <a:t>Reflections &amp; recommendations.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069" b="-14069"/>
            </a:stretch>
          </a:blipFill>
        </p:spPr>
        <p:txBody>
          <a:bodyPr/>
          <a:lstStyle/>
          <a:p>
            <a:endParaRPr lang="nl-NL"/>
          </a:p>
        </p:txBody>
      </p:sp>
      <p:sp>
        <p:nvSpPr>
          <p:cNvPr id="3" name="TextBox 3"/>
          <p:cNvSpPr txBox="1"/>
          <p:nvPr/>
        </p:nvSpPr>
        <p:spPr>
          <a:xfrm>
            <a:off x="2620033" y="4444361"/>
            <a:ext cx="13047934" cy="1436377"/>
          </a:xfrm>
          <a:prstGeom prst="rect">
            <a:avLst/>
          </a:prstGeom>
        </p:spPr>
        <p:txBody>
          <a:bodyPr lIns="0" tIns="0" rIns="0" bIns="0" rtlCol="0" anchor="t">
            <a:spAutoFit/>
          </a:bodyPr>
          <a:lstStyle/>
          <a:p>
            <a:pPr marL="0" lvl="0" indent="0" algn="ctr">
              <a:lnSpc>
                <a:spcPts val="5610"/>
              </a:lnSpc>
            </a:pPr>
            <a:r>
              <a:rPr lang="en-US" sz="5100" spc="-127">
                <a:solidFill>
                  <a:srgbClr val="FFD53D"/>
                </a:solidFill>
                <a:latin typeface="Poppins Bold"/>
              </a:rPr>
              <a:t>Mental health services are experienced as islands in the stream.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E3D5"/>
        </a:solidFill>
        <a:effectLst/>
      </p:bgPr>
    </p:bg>
    <p:spTree>
      <p:nvGrpSpPr>
        <p:cNvPr id="1" name=""/>
        <p:cNvGrpSpPr/>
        <p:nvPr/>
      </p:nvGrpSpPr>
      <p:grpSpPr>
        <a:xfrm>
          <a:off x="0" y="0"/>
          <a:ext cx="0" cy="0"/>
          <a:chOff x="0" y="0"/>
          <a:chExt cx="0" cy="0"/>
        </a:xfrm>
      </p:grpSpPr>
      <p:sp>
        <p:nvSpPr>
          <p:cNvPr id="2" name="Freeform 2"/>
          <p:cNvSpPr/>
          <p:nvPr/>
        </p:nvSpPr>
        <p:spPr>
          <a:xfrm>
            <a:off x="2851668" y="1028700"/>
            <a:ext cx="1691004" cy="1504993"/>
          </a:xfrm>
          <a:custGeom>
            <a:avLst/>
            <a:gdLst/>
            <a:ahLst/>
            <a:cxnLst/>
            <a:rect l="l" t="t" r="r" b="b"/>
            <a:pathLst>
              <a:path w="1691004" h="1504993">
                <a:moveTo>
                  <a:pt x="0" y="0"/>
                </a:moveTo>
                <a:lnTo>
                  <a:pt x="1691004" y="0"/>
                </a:lnTo>
                <a:lnTo>
                  <a:pt x="1691004" y="1504993"/>
                </a:lnTo>
                <a:lnTo>
                  <a:pt x="0" y="15049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sp>
        <p:nvSpPr>
          <p:cNvPr id="3" name="TextBox 3"/>
          <p:cNvSpPr txBox="1"/>
          <p:nvPr/>
        </p:nvSpPr>
        <p:spPr>
          <a:xfrm>
            <a:off x="4732898" y="1425321"/>
            <a:ext cx="13253691" cy="1704975"/>
          </a:xfrm>
          <a:prstGeom prst="rect">
            <a:avLst/>
          </a:prstGeom>
        </p:spPr>
        <p:txBody>
          <a:bodyPr lIns="0" tIns="0" rIns="0" bIns="0" rtlCol="0" anchor="t">
            <a:spAutoFit/>
          </a:bodyPr>
          <a:lstStyle/>
          <a:p>
            <a:pPr>
              <a:lnSpc>
                <a:spcPts val="6600"/>
              </a:lnSpc>
            </a:pPr>
            <a:r>
              <a:rPr lang="en-US" sz="6000" spc="-150">
                <a:solidFill>
                  <a:srgbClr val="F1A17E"/>
                </a:solidFill>
                <a:latin typeface="Poppins Bold"/>
              </a:rPr>
              <a:t>Breaking the vicous cycles </a:t>
            </a:r>
          </a:p>
          <a:p>
            <a:pPr>
              <a:lnSpc>
                <a:spcPts val="6600"/>
              </a:lnSpc>
            </a:pPr>
            <a:r>
              <a:rPr lang="en-US" sz="6000" spc="-150">
                <a:solidFill>
                  <a:srgbClr val="F1A17E"/>
                </a:solidFill>
                <a:latin typeface="Poppins Bold"/>
              </a:rPr>
              <a:t>of waiting lists.</a:t>
            </a:r>
          </a:p>
        </p:txBody>
      </p:sp>
      <p:sp>
        <p:nvSpPr>
          <p:cNvPr id="4" name="TextBox 4"/>
          <p:cNvSpPr txBox="1"/>
          <p:nvPr/>
        </p:nvSpPr>
        <p:spPr>
          <a:xfrm>
            <a:off x="3144512" y="1327172"/>
            <a:ext cx="1105316" cy="984250"/>
          </a:xfrm>
          <a:prstGeom prst="rect">
            <a:avLst/>
          </a:prstGeom>
        </p:spPr>
        <p:txBody>
          <a:bodyPr lIns="0" tIns="0" rIns="0" bIns="0" rtlCol="0" anchor="t">
            <a:spAutoFit/>
          </a:bodyPr>
          <a:lstStyle/>
          <a:p>
            <a:pPr algn="ctr">
              <a:lnSpc>
                <a:spcPts val="7699"/>
              </a:lnSpc>
            </a:pPr>
            <a:r>
              <a:rPr lang="en-US" sz="6999" spc="-174">
                <a:solidFill>
                  <a:srgbClr val="F1A17E"/>
                </a:solidFill>
                <a:latin typeface="Poppins Bold"/>
              </a:rPr>
              <a:t>1.</a:t>
            </a:r>
          </a:p>
        </p:txBody>
      </p:sp>
      <p:sp>
        <p:nvSpPr>
          <p:cNvPr id="5" name="TextBox 5"/>
          <p:cNvSpPr txBox="1"/>
          <p:nvPr/>
        </p:nvSpPr>
        <p:spPr>
          <a:xfrm>
            <a:off x="4732898" y="3661015"/>
            <a:ext cx="10140352" cy="6324600"/>
          </a:xfrm>
          <a:prstGeom prst="rect">
            <a:avLst/>
          </a:prstGeom>
        </p:spPr>
        <p:txBody>
          <a:bodyPr lIns="0" tIns="0" rIns="0" bIns="0" rtlCol="0" anchor="t">
            <a:spAutoFit/>
          </a:bodyPr>
          <a:lstStyle/>
          <a:p>
            <a:pPr marL="647700" lvl="1" indent="-323850">
              <a:lnSpc>
                <a:spcPts val="3300"/>
              </a:lnSpc>
              <a:buFont typeface="Arial"/>
              <a:buChar char="•"/>
            </a:pPr>
            <a:r>
              <a:rPr lang="en-US" sz="3000" spc="-75">
                <a:solidFill>
                  <a:srgbClr val="000000"/>
                </a:solidFill>
                <a:latin typeface="Poppins Medium"/>
              </a:rPr>
              <a:t>Ripple effects cause a clogged up mental health care system</a:t>
            </a:r>
          </a:p>
          <a:p>
            <a:pPr>
              <a:lnSpc>
                <a:spcPts val="3300"/>
              </a:lnSpc>
            </a:pPr>
            <a:endParaRPr lang="en-US" sz="3000" spc="-75">
              <a:solidFill>
                <a:srgbClr val="000000"/>
              </a:solidFill>
              <a:latin typeface="Poppins Medium"/>
            </a:endParaRPr>
          </a:p>
          <a:p>
            <a:pPr marL="647700" lvl="1" indent="-323850">
              <a:lnSpc>
                <a:spcPts val="3300"/>
              </a:lnSpc>
              <a:buFont typeface="Arial"/>
              <a:buChar char="•"/>
            </a:pPr>
            <a:r>
              <a:rPr lang="en-US" sz="3000" spc="-75">
                <a:solidFill>
                  <a:srgbClr val="000000"/>
                </a:solidFill>
                <a:latin typeface="Poppins Medium"/>
              </a:rPr>
              <a:t>Service users struggle to access the appropriate care at the appropriate moment</a:t>
            </a:r>
          </a:p>
          <a:p>
            <a:pPr>
              <a:lnSpc>
                <a:spcPts val="3300"/>
              </a:lnSpc>
            </a:pPr>
            <a:endParaRPr lang="en-US" sz="3000" spc="-75">
              <a:solidFill>
                <a:srgbClr val="000000"/>
              </a:solidFill>
              <a:latin typeface="Poppins Medium"/>
            </a:endParaRPr>
          </a:p>
          <a:p>
            <a:pPr marL="647700" lvl="1" indent="-323850">
              <a:lnSpc>
                <a:spcPts val="3300"/>
              </a:lnSpc>
              <a:buFont typeface="Arial"/>
              <a:buChar char="•"/>
            </a:pPr>
            <a:r>
              <a:rPr lang="en-US" sz="3000" spc="-75">
                <a:solidFill>
                  <a:srgbClr val="000000"/>
                </a:solidFill>
                <a:latin typeface="Poppins Medium"/>
              </a:rPr>
              <a:t>Services struggle to take on their intended core function</a:t>
            </a:r>
          </a:p>
          <a:p>
            <a:pPr>
              <a:lnSpc>
                <a:spcPts val="3300"/>
              </a:lnSpc>
            </a:pPr>
            <a:endParaRPr lang="en-US" sz="3000" spc="-75">
              <a:solidFill>
                <a:srgbClr val="000000"/>
              </a:solidFill>
              <a:latin typeface="Poppins Medium"/>
            </a:endParaRPr>
          </a:p>
          <a:p>
            <a:pPr>
              <a:lnSpc>
                <a:spcPts val="3300"/>
              </a:lnSpc>
            </a:pPr>
            <a:endParaRPr lang="en-US" sz="3000" spc="-75">
              <a:solidFill>
                <a:srgbClr val="000000"/>
              </a:solidFill>
              <a:latin typeface="Poppins Medium"/>
            </a:endParaRPr>
          </a:p>
          <a:p>
            <a:pPr>
              <a:lnSpc>
                <a:spcPts val="3300"/>
              </a:lnSpc>
            </a:pPr>
            <a:r>
              <a:rPr lang="en-US" sz="3000" spc="-75">
                <a:solidFill>
                  <a:srgbClr val="000000"/>
                </a:solidFill>
                <a:latin typeface="Poppins Bold"/>
              </a:rPr>
              <a:t>Tackling (the ripple effects of) waiting lists is a wicked problem that requires action from high-level actors.</a:t>
            </a:r>
          </a:p>
          <a:p>
            <a:pPr>
              <a:lnSpc>
                <a:spcPts val="3300"/>
              </a:lnSpc>
            </a:pPr>
            <a:endParaRPr lang="en-US" sz="3000" spc="-75">
              <a:solidFill>
                <a:srgbClr val="000000"/>
              </a:solidFill>
              <a:latin typeface="Poppins Bold"/>
            </a:endParaRPr>
          </a:p>
          <a:p>
            <a:pPr algn="ctr">
              <a:lnSpc>
                <a:spcPts val="3300"/>
              </a:lnSpc>
            </a:pPr>
            <a:endParaRPr lang="en-US" sz="3000" spc="-75">
              <a:solidFill>
                <a:srgbClr val="000000"/>
              </a:solidFill>
              <a:latin typeface="Poppins Bold"/>
            </a:endParaRPr>
          </a:p>
          <a:p>
            <a:pPr algn="just">
              <a:lnSpc>
                <a:spcPts val="3300"/>
              </a:lnSpc>
              <a:spcBef>
                <a:spcPct val="0"/>
              </a:spcBef>
            </a:pPr>
            <a:endParaRPr lang="en-US" sz="3000" spc="-75">
              <a:solidFill>
                <a:srgbClr val="000000"/>
              </a:solidFill>
              <a:latin typeface="Poppins 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E3D5"/>
        </a:solidFill>
        <a:effectLst/>
      </p:bgPr>
    </p:bg>
    <p:spTree>
      <p:nvGrpSpPr>
        <p:cNvPr id="1" name=""/>
        <p:cNvGrpSpPr/>
        <p:nvPr/>
      </p:nvGrpSpPr>
      <p:grpSpPr>
        <a:xfrm>
          <a:off x="0" y="0"/>
          <a:ext cx="0" cy="0"/>
          <a:chOff x="0" y="0"/>
          <a:chExt cx="0" cy="0"/>
        </a:xfrm>
      </p:grpSpPr>
      <p:sp>
        <p:nvSpPr>
          <p:cNvPr id="2" name="Freeform 2"/>
          <p:cNvSpPr/>
          <p:nvPr/>
        </p:nvSpPr>
        <p:spPr>
          <a:xfrm>
            <a:off x="2919948" y="1028700"/>
            <a:ext cx="1691004" cy="1504993"/>
          </a:xfrm>
          <a:custGeom>
            <a:avLst/>
            <a:gdLst/>
            <a:ahLst/>
            <a:cxnLst/>
            <a:rect l="l" t="t" r="r" b="b"/>
            <a:pathLst>
              <a:path w="1691004" h="1504993">
                <a:moveTo>
                  <a:pt x="0" y="0"/>
                </a:moveTo>
                <a:lnTo>
                  <a:pt x="1691003" y="0"/>
                </a:lnTo>
                <a:lnTo>
                  <a:pt x="1691003" y="1504993"/>
                </a:lnTo>
                <a:lnTo>
                  <a:pt x="0" y="15049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sp>
        <p:nvSpPr>
          <p:cNvPr id="3" name="TextBox 3"/>
          <p:cNvSpPr txBox="1"/>
          <p:nvPr/>
        </p:nvSpPr>
        <p:spPr>
          <a:xfrm>
            <a:off x="4801178" y="1425321"/>
            <a:ext cx="13253691" cy="1704975"/>
          </a:xfrm>
          <a:prstGeom prst="rect">
            <a:avLst/>
          </a:prstGeom>
        </p:spPr>
        <p:txBody>
          <a:bodyPr lIns="0" tIns="0" rIns="0" bIns="0" rtlCol="0" anchor="t">
            <a:spAutoFit/>
          </a:bodyPr>
          <a:lstStyle/>
          <a:p>
            <a:pPr>
              <a:lnSpc>
                <a:spcPts val="6600"/>
              </a:lnSpc>
            </a:pPr>
            <a:r>
              <a:rPr lang="en-US" sz="6000" spc="-150">
                <a:solidFill>
                  <a:srgbClr val="F1A17E"/>
                </a:solidFill>
                <a:latin typeface="Poppins Bold"/>
              </a:rPr>
              <a:t>Organizing relational </a:t>
            </a:r>
          </a:p>
          <a:p>
            <a:pPr>
              <a:lnSpc>
                <a:spcPts val="6600"/>
              </a:lnSpc>
            </a:pPr>
            <a:r>
              <a:rPr lang="en-US" sz="6000" spc="-150">
                <a:solidFill>
                  <a:srgbClr val="F1A17E"/>
                </a:solidFill>
                <a:latin typeface="Poppins Bold"/>
              </a:rPr>
              <a:t>case management.</a:t>
            </a:r>
          </a:p>
        </p:txBody>
      </p:sp>
      <p:sp>
        <p:nvSpPr>
          <p:cNvPr id="4" name="TextBox 4"/>
          <p:cNvSpPr txBox="1"/>
          <p:nvPr/>
        </p:nvSpPr>
        <p:spPr>
          <a:xfrm>
            <a:off x="3212792" y="1327172"/>
            <a:ext cx="1105316" cy="984250"/>
          </a:xfrm>
          <a:prstGeom prst="rect">
            <a:avLst/>
          </a:prstGeom>
        </p:spPr>
        <p:txBody>
          <a:bodyPr lIns="0" tIns="0" rIns="0" bIns="0" rtlCol="0" anchor="t">
            <a:spAutoFit/>
          </a:bodyPr>
          <a:lstStyle/>
          <a:p>
            <a:pPr algn="ctr">
              <a:lnSpc>
                <a:spcPts val="7699"/>
              </a:lnSpc>
            </a:pPr>
            <a:r>
              <a:rPr lang="en-US" sz="6999" spc="-174">
                <a:solidFill>
                  <a:srgbClr val="F1A17E"/>
                </a:solidFill>
                <a:latin typeface="Poppins Bold"/>
              </a:rPr>
              <a:t>2.</a:t>
            </a:r>
          </a:p>
        </p:txBody>
      </p:sp>
      <p:sp>
        <p:nvSpPr>
          <p:cNvPr id="5" name="TextBox 5"/>
          <p:cNvSpPr txBox="1"/>
          <p:nvPr/>
        </p:nvSpPr>
        <p:spPr>
          <a:xfrm>
            <a:off x="4801178" y="3696929"/>
            <a:ext cx="10140352" cy="6743700"/>
          </a:xfrm>
          <a:prstGeom prst="rect">
            <a:avLst/>
          </a:prstGeom>
        </p:spPr>
        <p:txBody>
          <a:bodyPr lIns="0" tIns="0" rIns="0" bIns="0" rtlCol="0" anchor="t">
            <a:spAutoFit/>
          </a:bodyPr>
          <a:lstStyle/>
          <a:p>
            <a:pPr marL="647700" lvl="1" indent="-323850">
              <a:lnSpc>
                <a:spcPts val="3300"/>
              </a:lnSpc>
              <a:buFont typeface="Arial"/>
              <a:buChar char="•"/>
            </a:pPr>
            <a:r>
              <a:rPr lang="en-US" sz="3000" spc="-75">
                <a:solidFill>
                  <a:srgbClr val="000000"/>
                </a:solidFill>
                <a:latin typeface="Poppins Medium"/>
              </a:rPr>
              <a:t>Positive impact of ‘key actors’</a:t>
            </a:r>
          </a:p>
          <a:p>
            <a:pPr>
              <a:lnSpc>
                <a:spcPts val="3300"/>
              </a:lnSpc>
            </a:pPr>
            <a:endParaRPr lang="en-US" sz="3000" spc="-75">
              <a:solidFill>
                <a:srgbClr val="000000"/>
              </a:solidFill>
              <a:latin typeface="Poppins Medium"/>
            </a:endParaRPr>
          </a:p>
          <a:p>
            <a:pPr marL="647700" lvl="1" indent="-323850">
              <a:lnSpc>
                <a:spcPts val="3300"/>
              </a:lnSpc>
              <a:buFont typeface="Arial"/>
              <a:buChar char="•"/>
            </a:pPr>
            <a:r>
              <a:rPr lang="en-US" sz="3000" spc="-75">
                <a:solidFill>
                  <a:srgbClr val="000000"/>
                </a:solidFill>
                <a:latin typeface="Poppins Medium"/>
              </a:rPr>
              <a:t>Case management not structurally provided in operationalization of mental health care networks</a:t>
            </a:r>
          </a:p>
          <a:p>
            <a:pPr>
              <a:lnSpc>
                <a:spcPts val="3300"/>
              </a:lnSpc>
            </a:pPr>
            <a:endParaRPr lang="en-US" sz="3000" spc="-75">
              <a:solidFill>
                <a:srgbClr val="000000"/>
              </a:solidFill>
              <a:latin typeface="Poppins Medium"/>
            </a:endParaRPr>
          </a:p>
          <a:p>
            <a:pPr marL="647700" lvl="1" indent="-323850">
              <a:lnSpc>
                <a:spcPts val="3300"/>
              </a:lnSpc>
              <a:buFont typeface="Arial"/>
              <a:buChar char="•"/>
            </a:pPr>
            <a:r>
              <a:rPr lang="en-US" sz="3000" spc="-75">
                <a:solidFill>
                  <a:srgbClr val="000000"/>
                </a:solidFill>
                <a:latin typeface="Poppins Medium"/>
              </a:rPr>
              <a:t>Relational continuity is pivotal to enhance the accessibility of generic mental health care </a:t>
            </a:r>
          </a:p>
          <a:p>
            <a:pPr>
              <a:lnSpc>
                <a:spcPts val="3300"/>
              </a:lnSpc>
            </a:pPr>
            <a:endParaRPr lang="en-US" sz="3000" spc="-75">
              <a:solidFill>
                <a:srgbClr val="000000"/>
              </a:solidFill>
              <a:latin typeface="Poppins Medium"/>
            </a:endParaRPr>
          </a:p>
          <a:p>
            <a:pPr>
              <a:lnSpc>
                <a:spcPts val="3300"/>
              </a:lnSpc>
            </a:pPr>
            <a:endParaRPr lang="en-US" sz="3000" spc="-75">
              <a:solidFill>
                <a:srgbClr val="000000"/>
              </a:solidFill>
              <a:latin typeface="Poppins Medium"/>
            </a:endParaRPr>
          </a:p>
          <a:p>
            <a:pPr>
              <a:lnSpc>
                <a:spcPts val="3300"/>
              </a:lnSpc>
            </a:pPr>
            <a:r>
              <a:rPr lang="en-US" sz="3000" spc="-75">
                <a:solidFill>
                  <a:srgbClr val="000000"/>
                </a:solidFill>
                <a:latin typeface="Poppins Bold"/>
              </a:rPr>
              <a:t>Realizing relational continuity should be a collective responsibility to strive for. </a:t>
            </a:r>
          </a:p>
          <a:p>
            <a:pPr>
              <a:lnSpc>
                <a:spcPts val="3300"/>
              </a:lnSpc>
            </a:pPr>
            <a:endParaRPr lang="en-US" sz="3000" spc="-75">
              <a:solidFill>
                <a:srgbClr val="000000"/>
              </a:solidFill>
              <a:latin typeface="Poppins Bold"/>
            </a:endParaRPr>
          </a:p>
          <a:p>
            <a:pPr>
              <a:lnSpc>
                <a:spcPts val="3300"/>
              </a:lnSpc>
            </a:pPr>
            <a:endParaRPr lang="en-US" sz="3000" spc="-75">
              <a:solidFill>
                <a:srgbClr val="000000"/>
              </a:solidFill>
              <a:latin typeface="Poppins Bold"/>
            </a:endParaRPr>
          </a:p>
          <a:p>
            <a:pPr>
              <a:lnSpc>
                <a:spcPts val="3300"/>
              </a:lnSpc>
            </a:pPr>
            <a:endParaRPr lang="en-US" sz="3000" spc="-75">
              <a:solidFill>
                <a:srgbClr val="000000"/>
              </a:solidFill>
              <a:latin typeface="Poppins Bold"/>
            </a:endParaRPr>
          </a:p>
          <a:p>
            <a:pPr algn="ctr">
              <a:lnSpc>
                <a:spcPts val="3300"/>
              </a:lnSpc>
            </a:pPr>
            <a:endParaRPr lang="en-US" sz="3000" spc="-75">
              <a:solidFill>
                <a:srgbClr val="000000"/>
              </a:solidFill>
              <a:latin typeface="Poppins Bold"/>
            </a:endParaRPr>
          </a:p>
          <a:p>
            <a:pPr algn="just">
              <a:lnSpc>
                <a:spcPts val="3300"/>
              </a:lnSpc>
              <a:spcBef>
                <a:spcPct val="0"/>
              </a:spcBef>
            </a:pPr>
            <a:endParaRPr lang="en-US" sz="3000" spc="-75">
              <a:solidFill>
                <a:srgbClr val="000000"/>
              </a:solidFill>
              <a:latin typeface="Poppins Bo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3E3D5"/>
        </a:solidFill>
        <a:effectLst/>
      </p:bgPr>
    </p:bg>
    <p:spTree>
      <p:nvGrpSpPr>
        <p:cNvPr id="1" name=""/>
        <p:cNvGrpSpPr/>
        <p:nvPr/>
      </p:nvGrpSpPr>
      <p:grpSpPr>
        <a:xfrm>
          <a:off x="0" y="0"/>
          <a:ext cx="0" cy="0"/>
          <a:chOff x="0" y="0"/>
          <a:chExt cx="0" cy="0"/>
        </a:xfrm>
      </p:grpSpPr>
      <p:sp>
        <p:nvSpPr>
          <p:cNvPr id="2" name="Freeform 2"/>
          <p:cNvSpPr/>
          <p:nvPr/>
        </p:nvSpPr>
        <p:spPr>
          <a:xfrm>
            <a:off x="2954087" y="1028700"/>
            <a:ext cx="1691004" cy="1504993"/>
          </a:xfrm>
          <a:custGeom>
            <a:avLst/>
            <a:gdLst/>
            <a:ahLst/>
            <a:cxnLst/>
            <a:rect l="l" t="t" r="r" b="b"/>
            <a:pathLst>
              <a:path w="1691004" h="1504993">
                <a:moveTo>
                  <a:pt x="0" y="0"/>
                </a:moveTo>
                <a:lnTo>
                  <a:pt x="1691004" y="0"/>
                </a:lnTo>
                <a:lnTo>
                  <a:pt x="1691004" y="1504993"/>
                </a:lnTo>
                <a:lnTo>
                  <a:pt x="0" y="15049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sp>
        <p:nvSpPr>
          <p:cNvPr id="3" name="TextBox 3"/>
          <p:cNvSpPr txBox="1"/>
          <p:nvPr/>
        </p:nvSpPr>
        <p:spPr>
          <a:xfrm>
            <a:off x="4835318" y="1425321"/>
            <a:ext cx="13253691" cy="1704975"/>
          </a:xfrm>
          <a:prstGeom prst="rect">
            <a:avLst/>
          </a:prstGeom>
        </p:spPr>
        <p:txBody>
          <a:bodyPr lIns="0" tIns="0" rIns="0" bIns="0" rtlCol="0" anchor="t">
            <a:spAutoFit/>
          </a:bodyPr>
          <a:lstStyle/>
          <a:p>
            <a:pPr algn="just">
              <a:lnSpc>
                <a:spcPts val="6600"/>
              </a:lnSpc>
            </a:pPr>
            <a:r>
              <a:rPr lang="en-US" sz="6000" spc="-150">
                <a:solidFill>
                  <a:srgbClr val="F1A17E"/>
                </a:solidFill>
                <a:latin typeface="Poppins Bold"/>
              </a:rPr>
              <a:t>Tackling stigma and </a:t>
            </a:r>
          </a:p>
          <a:p>
            <a:pPr algn="just">
              <a:lnSpc>
                <a:spcPts val="6600"/>
              </a:lnSpc>
            </a:pPr>
            <a:r>
              <a:rPr lang="en-US" sz="6000" spc="-150">
                <a:solidFill>
                  <a:srgbClr val="F1A17E"/>
                </a:solidFill>
                <a:latin typeface="Poppins Bold"/>
              </a:rPr>
              <a:t>centralizing lived experience.</a:t>
            </a:r>
          </a:p>
        </p:txBody>
      </p:sp>
      <p:sp>
        <p:nvSpPr>
          <p:cNvPr id="4" name="TextBox 4"/>
          <p:cNvSpPr txBox="1"/>
          <p:nvPr/>
        </p:nvSpPr>
        <p:spPr>
          <a:xfrm>
            <a:off x="3246931" y="1327172"/>
            <a:ext cx="1105316" cy="984250"/>
          </a:xfrm>
          <a:prstGeom prst="rect">
            <a:avLst/>
          </a:prstGeom>
        </p:spPr>
        <p:txBody>
          <a:bodyPr lIns="0" tIns="0" rIns="0" bIns="0" rtlCol="0" anchor="t">
            <a:spAutoFit/>
          </a:bodyPr>
          <a:lstStyle/>
          <a:p>
            <a:pPr algn="ctr">
              <a:lnSpc>
                <a:spcPts val="7699"/>
              </a:lnSpc>
            </a:pPr>
            <a:r>
              <a:rPr lang="en-US" sz="6999" spc="-174">
                <a:solidFill>
                  <a:srgbClr val="F1A17E"/>
                </a:solidFill>
                <a:latin typeface="Poppins Bold"/>
              </a:rPr>
              <a:t>3.</a:t>
            </a:r>
          </a:p>
        </p:txBody>
      </p:sp>
      <p:sp>
        <p:nvSpPr>
          <p:cNvPr id="5" name="TextBox 5"/>
          <p:cNvSpPr txBox="1"/>
          <p:nvPr/>
        </p:nvSpPr>
        <p:spPr>
          <a:xfrm>
            <a:off x="4835318" y="3541525"/>
            <a:ext cx="10140352" cy="7162800"/>
          </a:xfrm>
          <a:prstGeom prst="rect">
            <a:avLst/>
          </a:prstGeom>
        </p:spPr>
        <p:txBody>
          <a:bodyPr lIns="0" tIns="0" rIns="0" bIns="0" rtlCol="0" anchor="t">
            <a:spAutoFit/>
          </a:bodyPr>
          <a:lstStyle/>
          <a:p>
            <a:pPr marL="647700" lvl="1" indent="-323850">
              <a:lnSpc>
                <a:spcPts val="3300"/>
              </a:lnSpc>
              <a:buFont typeface="Arial"/>
              <a:buChar char="•"/>
            </a:pPr>
            <a:r>
              <a:rPr lang="en-US" sz="3000" spc="-75">
                <a:solidFill>
                  <a:srgbClr val="000000"/>
                </a:solidFill>
                <a:latin typeface="Poppins Medium"/>
              </a:rPr>
              <a:t>Service users identify in highly ambiguous ways with psychiatric and substance use labels</a:t>
            </a:r>
          </a:p>
          <a:p>
            <a:pPr>
              <a:lnSpc>
                <a:spcPts val="3300"/>
              </a:lnSpc>
            </a:pPr>
            <a:endParaRPr lang="en-US" sz="3000" spc="-75">
              <a:solidFill>
                <a:srgbClr val="000000"/>
              </a:solidFill>
              <a:latin typeface="Poppins Medium"/>
            </a:endParaRPr>
          </a:p>
          <a:p>
            <a:pPr marL="647700" lvl="1" indent="-323850">
              <a:lnSpc>
                <a:spcPts val="3300"/>
              </a:lnSpc>
              <a:buFont typeface="Arial"/>
              <a:buChar char="•"/>
            </a:pPr>
            <a:r>
              <a:rPr lang="en-US" sz="3000" spc="-75">
                <a:solidFill>
                  <a:srgbClr val="000000"/>
                </a:solidFill>
                <a:latin typeface="Poppins Medium"/>
              </a:rPr>
              <a:t>Stigma raises the threshold of generic mental health care in complex and subtle ways</a:t>
            </a:r>
          </a:p>
          <a:p>
            <a:pPr>
              <a:lnSpc>
                <a:spcPts val="3300"/>
              </a:lnSpc>
            </a:pPr>
            <a:endParaRPr lang="en-US" sz="3000" spc="-75">
              <a:solidFill>
                <a:srgbClr val="000000"/>
              </a:solidFill>
              <a:latin typeface="Poppins Medium"/>
            </a:endParaRPr>
          </a:p>
          <a:p>
            <a:pPr marL="647700" lvl="1" indent="-323850">
              <a:lnSpc>
                <a:spcPts val="3300"/>
              </a:lnSpc>
              <a:buFont typeface="Arial"/>
              <a:buChar char="•"/>
            </a:pPr>
            <a:r>
              <a:rPr lang="en-US" sz="3000" spc="-75">
                <a:solidFill>
                  <a:srgbClr val="000000"/>
                </a:solidFill>
                <a:latin typeface="Poppins Medium"/>
              </a:rPr>
              <a:t>Peer workers have a key contribution to make to bring in expertise on substance use problems</a:t>
            </a:r>
          </a:p>
          <a:p>
            <a:pPr>
              <a:lnSpc>
                <a:spcPts val="3300"/>
              </a:lnSpc>
            </a:pPr>
            <a:endParaRPr lang="en-US" sz="3000" spc="-75">
              <a:solidFill>
                <a:srgbClr val="000000"/>
              </a:solidFill>
              <a:latin typeface="Poppins Medium"/>
            </a:endParaRPr>
          </a:p>
          <a:p>
            <a:pPr>
              <a:lnSpc>
                <a:spcPts val="3300"/>
              </a:lnSpc>
            </a:pPr>
            <a:endParaRPr lang="en-US" sz="3000" spc="-75">
              <a:solidFill>
                <a:srgbClr val="000000"/>
              </a:solidFill>
              <a:latin typeface="Poppins Medium"/>
            </a:endParaRPr>
          </a:p>
          <a:p>
            <a:pPr>
              <a:lnSpc>
                <a:spcPts val="3300"/>
              </a:lnSpc>
            </a:pPr>
            <a:r>
              <a:rPr lang="en-US" sz="3000" spc="-75">
                <a:solidFill>
                  <a:srgbClr val="000000"/>
                </a:solidFill>
                <a:latin typeface="Poppins Bold"/>
              </a:rPr>
              <a:t>We can </a:t>
            </a:r>
            <a:r>
              <a:rPr lang="en-US" sz="3000" spc="-75">
                <a:solidFill>
                  <a:srgbClr val="000000"/>
                </a:solidFill>
                <a:latin typeface="Poppins Semi-Bold"/>
              </a:rPr>
              <a:t>c</a:t>
            </a:r>
            <a:r>
              <a:rPr lang="en-US" sz="3000" spc="-75">
                <a:solidFill>
                  <a:srgbClr val="000000"/>
                </a:solidFill>
                <a:latin typeface="Poppins Bold"/>
              </a:rPr>
              <a:t>ounteract the ways stigma affects and carries over into mental health service provision.</a:t>
            </a:r>
          </a:p>
          <a:p>
            <a:pPr>
              <a:lnSpc>
                <a:spcPts val="3300"/>
              </a:lnSpc>
            </a:pPr>
            <a:endParaRPr lang="en-US" sz="3000" spc="-75">
              <a:solidFill>
                <a:srgbClr val="000000"/>
              </a:solidFill>
              <a:latin typeface="Poppins Bold"/>
            </a:endParaRPr>
          </a:p>
          <a:p>
            <a:pPr>
              <a:lnSpc>
                <a:spcPts val="3300"/>
              </a:lnSpc>
            </a:pPr>
            <a:endParaRPr lang="en-US" sz="3000" spc="-75">
              <a:solidFill>
                <a:srgbClr val="000000"/>
              </a:solidFill>
              <a:latin typeface="Poppins Bold"/>
            </a:endParaRPr>
          </a:p>
          <a:p>
            <a:pPr>
              <a:lnSpc>
                <a:spcPts val="3300"/>
              </a:lnSpc>
            </a:pPr>
            <a:endParaRPr lang="en-US" sz="3000" spc="-75">
              <a:solidFill>
                <a:srgbClr val="000000"/>
              </a:solidFill>
              <a:latin typeface="Poppins Bold"/>
            </a:endParaRPr>
          </a:p>
          <a:p>
            <a:pPr algn="ctr">
              <a:lnSpc>
                <a:spcPts val="3300"/>
              </a:lnSpc>
            </a:pPr>
            <a:endParaRPr lang="en-US" sz="3000" spc="-75">
              <a:solidFill>
                <a:srgbClr val="000000"/>
              </a:solidFill>
              <a:latin typeface="Poppins Bold"/>
            </a:endParaRPr>
          </a:p>
          <a:p>
            <a:pPr algn="just">
              <a:lnSpc>
                <a:spcPts val="3300"/>
              </a:lnSpc>
              <a:spcBef>
                <a:spcPct val="0"/>
              </a:spcBef>
            </a:pPr>
            <a:endParaRPr lang="en-US" sz="3000" spc="-75">
              <a:solidFill>
                <a:srgbClr val="000000"/>
              </a:solidFill>
              <a:latin typeface="Poppins Bo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3D5"/>
        </a:solidFill>
        <a:effectLst/>
      </p:bgPr>
    </p:bg>
    <p:spTree>
      <p:nvGrpSpPr>
        <p:cNvPr id="1" name=""/>
        <p:cNvGrpSpPr/>
        <p:nvPr/>
      </p:nvGrpSpPr>
      <p:grpSpPr>
        <a:xfrm>
          <a:off x="0" y="0"/>
          <a:ext cx="0" cy="0"/>
          <a:chOff x="0" y="0"/>
          <a:chExt cx="0" cy="0"/>
        </a:xfrm>
      </p:grpSpPr>
      <p:sp>
        <p:nvSpPr>
          <p:cNvPr id="2" name="Freeform 2"/>
          <p:cNvSpPr/>
          <p:nvPr/>
        </p:nvSpPr>
        <p:spPr>
          <a:xfrm>
            <a:off x="2834598" y="1028700"/>
            <a:ext cx="1691004" cy="1504993"/>
          </a:xfrm>
          <a:custGeom>
            <a:avLst/>
            <a:gdLst/>
            <a:ahLst/>
            <a:cxnLst/>
            <a:rect l="l" t="t" r="r" b="b"/>
            <a:pathLst>
              <a:path w="1691004" h="1504993">
                <a:moveTo>
                  <a:pt x="0" y="0"/>
                </a:moveTo>
                <a:lnTo>
                  <a:pt x="1691004" y="0"/>
                </a:lnTo>
                <a:lnTo>
                  <a:pt x="1691004" y="1504993"/>
                </a:lnTo>
                <a:lnTo>
                  <a:pt x="0" y="15049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sp>
        <p:nvSpPr>
          <p:cNvPr id="3" name="TextBox 3"/>
          <p:cNvSpPr txBox="1"/>
          <p:nvPr/>
        </p:nvSpPr>
        <p:spPr>
          <a:xfrm>
            <a:off x="4715828" y="1425321"/>
            <a:ext cx="13253691" cy="1704975"/>
          </a:xfrm>
          <a:prstGeom prst="rect">
            <a:avLst/>
          </a:prstGeom>
        </p:spPr>
        <p:txBody>
          <a:bodyPr lIns="0" tIns="0" rIns="0" bIns="0" rtlCol="0" anchor="t">
            <a:spAutoFit/>
          </a:bodyPr>
          <a:lstStyle/>
          <a:p>
            <a:pPr>
              <a:lnSpc>
                <a:spcPts val="6600"/>
              </a:lnSpc>
            </a:pPr>
            <a:r>
              <a:rPr lang="en-US" sz="6000" spc="-150">
                <a:solidFill>
                  <a:srgbClr val="F1A17E"/>
                </a:solidFill>
                <a:latin typeface="Poppins Bold"/>
              </a:rPr>
              <a:t>Fostering recovery-promoting collaborations.</a:t>
            </a:r>
          </a:p>
        </p:txBody>
      </p:sp>
      <p:sp>
        <p:nvSpPr>
          <p:cNvPr id="4" name="TextBox 4"/>
          <p:cNvSpPr txBox="1"/>
          <p:nvPr/>
        </p:nvSpPr>
        <p:spPr>
          <a:xfrm>
            <a:off x="3127442" y="1327172"/>
            <a:ext cx="1105316" cy="984250"/>
          </a:xfrm>
          <a:prstGeom prst="rect">
            <a:avLst/>
          </a:prstGeom>
        </p:spPr>
        <p:txBody>
          <a:bodyPr lIns="0" tIns="0" rIns="0" bIns="0" rtlCol="0" anchor="t">
            <a:spAutoFit/>
          </a:bodyPr>
          <a:lstStyle/>
          <a:p>
            <a:pPr algn="ctr">
              <a:lnSpc>
                <a:spcPts val="7699"/>
              </a:lnSpc>
            </a:pPr>
            <a:r>
              <a:rPr lang="en-US" sz="6999" spc="-174">
                <a:solidFill>
                  <a:srgbClr val="F1A17E"/>
                </a:solidFill>
                <a:latin typeface="Poppins Bold"/>
              </a:rPr>
              <a:t>4.</a:t>
            </a:r>
          </a:p>
        </p:txBody>
      </p:sp>
      <p:sp>
        <p:nvSpPr>
          <p:cNvPr id="5" name="TextBox 5"/>
          <p:cNvSpPr txBox="1"/>
          <p:nvPr/>
        </p:nvSpPr>
        <p:spPr>
          <a:xfrm>
            <a:off x="4835318" y="3541525"/>
            <a:ext cx="10140352" cy="7162800"/>
          </a:xfrm>
          <a:prstGeom prst="rect">
            <a:avLst/>
          </a:prstGeom>
        </p:spPr>
        <p:txBody>
          <a:bodyPr lIns="0" tIns="0" rIns="0" bIns="0" rtlCol="0" anchor="t">
            <a:spAutoFit/>
          </a:bodyPr>
          <a:lstStyle/>
          <a:p>
            <a:pPr marL="647700" lvl="1" indent="-323850">
              <a:lnSpc>
                <a:spcPts val="3300"/>
              </a:lnSpc>
              <a:buFont typeface="Arial"/>
              <a:buChar char="•"/>
            </a:pPr>
            <a:r>
              <a:rPr lang="en-US" sz="3000" spc="-75">
                <a:solidFill>
                  <a:srgbClr val="000000"/>
                </a:solidFill>
                <a:latin typeface="Poppins Medium"/>
              </a:rPr>
              <a:t>Narrow views of recovery in generic mental health care services, with abstinence as only pathway</a:t>
            </a:r>
          </a:p>
          <a:p>
            <a:pPr>
              <a:lnSpc>
                <a:spcPts val="3300"/>
              </a:lnSpc>
            </a:pPr>
            <a:endParaRPr lang="en-US" sz="3000" spc="-75">
              <a:solidFill>
                <a:srgbClr val="000000"/>
              </a:solidFill>
              <a:latin typeface="Poppins Medium"/>
            </a:endParaRPr>
          </a:p>
          <a:p>
            <a:pPr marL="647700" lvl="1" indent="-323850">
              <a:lnSpc>
                <a:spcPts val="3300"/>
              </a:lnSpc>
              <a:buFont typeface="Arial"/>
              <a:buChar char="•"/>
            </a:pPr>
            <a:r>
              <a:rPr lang="en-US" sz="3000" spc="-75">
                <a:solidFill>
                  <a:srgbClr val="000000"/>
                </a:solidFill>
                <a:latin typeface="Poppins Medium"/>
              </a:rPr>
              <a:t>Institutionalized stigmatizing practices (e.g. intake criteria)</a:t>
            </a:r>
          </a:p>
          <a:p>
            <a:pPr>
              <a:lnSpc>
                <a:spcPts val="3300"/>
              </a:lnSpc>
            </a:pPr>
            <a:endParaRPr lang="en-US" sz="3000" spc="-75">
              <a:solidFill>
                <a:srgbClr val="000000"/>
              </a:solidFill>
              <a:latin typeface="Poppins Medium"/>
            </a:endParaRPr>
          </a:p>
          <a:p>
            <a:pPr marL="647700" lvl="1" indent="-323850">
              <a:lnSpc>
                <a:spcPts val="3300"/>
              </a:lnSpc>
              <a:buFont typeface="Arial"/>
              <a:buChar char="•"/>
            </a:pPr>
            <a:r>
              <a:rPr lang="en-US" sz="3000" spc="-75">
                <a:solidFill>
                  <a:srgbClr val="000000"/>
                </a:solidFill>
                <a:latin typeface="Poppins Medium"/>
              </a:rPr>
              <a:t>Need for more productive collaboration between generic and specalized services</a:t>
            </a:r>
          </a:p>
          <a:p>
            <a:pPr>
              <a:lnSpc>
                <a:spcPts val="3300"/>
              </a:lnSpc>
            </a:pPr>
            <a:endParaRPr lang="en-US" sz="3000" spc="-75">
              <a:solidFill>
                <a:srgbClr val="000000"/>
              </a:solidFill>
              <a:latin typeface="Poppins Medium"/>
            </a:endParaRPr>
          </a:p>
          <a:p>
            <a:pPr>
              <a:lnSpc>
                <a:spcPts val="3300"/>
              </a:lnSpc>
            </a:pPr>
            <a:endParaRPr lang="en-US" sz="3000" spc="-75">
              <a:solidFill>
                <a:srgbClr val="000000"/>
              </a:solidFill>
              <a:latin typeface="Poppins Medium"/>
            </a:endParaRPr>
          </a:p>
          <a:p>
            <a:pPr>
              <a:lnSpc>
                <a:spcPts val="3300"/>
              </a:lnSpc>
            </a:pPr>
            <a:r>
              <a:rPr lang="en-US" sz="3000" spc="-75">
                <a:solidFill>
                  <a:srgbClr val="000000"/>
                </a:solidFill>
                <a:latin typeface="Poppins Bold"/>
              </a:rPr>
              <a:t>We need a shared vision of addiction recovery, </a:t>
            </a:r>
          </a:p>
          <a:p>
            <a:pPr>
              <a:lnSpc>
                <a:spcPts val="3300"/>
              </a:lnSpc>
            </a:pPr>
            <a:r>
              <a:rPr lang="en-US" sz="3000" spc="-75">
                <a:solidFill>
                  <a:srgbClr val="000000"/>
                </a:solidFill>
                <a:latin typeface="Poppins Bold"/>
              </a:rPr>
              <a:t>widely recognizing multiple valuable recovery pathways.</a:t>
            </a:r>
          </a:p>
          <a:p>
            <a:pPr>
              <a:lnSpc>
                <a:spcPts val="3300"/>
              </a:lnSpc>
            </a:pPr>
            <a:endParaRPr lang="en-US" sz="3000" spc="-75">
              <a:solidFill>
                <a:srgbClr val="000000"/>
              </a:solidFill>
              <a:latin typeface="Poppins Bold"/>
            </a:endParaRPr>
          </a:p>
          <a:p>
            <a:pPr>
              <a:lnSpc>
                <a:spcPts val="3300"/>
              </a:lnSpc>
            </a:pPr>
            <a:endParaRPr lang="en-US" sz="3000" spc="-75">
              <a:solidFill>
                <a:srgbClr val="000000"/>
              </a:solidFill>
              <a:latin typeface="Poppins Bold"/>
            </a:endParaRPr>
          </a:p>
          <a:p>
            <a:pPr algn="ctr">
              <a:lnSpc>
                <a:spcPts val="3300"/>
              </a:lnSpc>
            </a:pPr>
            <a:endParaRPr lang="en-US" sz="3000" spc="-75">
              <a:solidFill>
                <a:srgbClr val="000000"/>
              </a:solidFill>
              <a:latin typeface="Poppins Bold"/>
            </a:endParaRPr>
          </a:p>
          <a:p>
            <a:pPr algn="just">
              <a:lnSpc>
                <a:spcPts val="3300"/>
              </a:lnSpc>
              <a:spcBef>
                <a:spcPct val="0"/>
              </a:spcBef>
            </a:pPr>
            <a:endParaRPr lang="en-US" sz="3000" spc="-75">
              <a:solidFill>
                <a:srgbClr val="000000"/>
              </a:solidFill>
              <a:latin typeface="Poppins Bo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3E3D5"/>
        </a:solidFill>
        <a:effectLst/>
      </p:bgPr>
    </p:bg>
    <p:spTree>
      <p:nvGrpSpPr>
        <p:cNvPr id="1" name=""/>
        <p:cNvGrpSpPr/>
        <p:nvPr/>
      </p:nvGrpSpPr>
      <p:grpSpPr>
        <a:xfrm>
          <a:off x="0" y="0"/>
          <a:ext cx="0" cy="0"/>
          <a:chOff x="0" y="0"/>
          <a:chExt cx="0" cy="0"/>
        </a:xfrm>
      </p:grpSpPr>
      <p:sp>
        <p:nvSpPr>
          <p:cNvPr id="2" name="TextBox 2"/>
          <p:cNvSpPr txBox="1"/>
          <p:nvPr/>
        </p:nvSpPr>
        <p:spPr>
          <a:xfrm>
            <a:off x="3541508" y="3537673"/>
            <a:ext cx="12467163" cy="4688335"/>
          </a:xfrm>
          <a:prstGeom prst="rect">
            <a:avLst/>
          </a:prstGeom>
        </p:spPr>
        <p:txBody>
          <a:bodyPr lIns="0" tIns="0" rIns="0" bIns="0" rtlCol="0" anchor="t">
            <a:spAutoFit/>
          </a:bodyPr>
          <a:lstStyle/>
          <a:p>
            <a:pPr>
              <a:lnSpc>
                <a:spcPts val="5348"/>
              </a:lnSpc>
            </a:pPr>
            <a:r>
              <a:rPr lang="en-US" sz="2800" spc="-70" dirty="0">
                <a:solidFill>
                  <a:srgbClr val="000000"/>
                </a:solidFill>
                <a:latin typeface="Poppins Medium"/>
              </a:rPr>
              <a:t>Within well-functioning mental health care ecosystems, </a:t>
            </a:r>
            <a:r>
              <a:rPr lang="en-US" sz="2800" spc="-70" dirty="0">
                <a:solidFill>
                  <a:srgbClr val="000000"/>
                </a:solidFill>
                <a:latin typeface="Poppins Bold"/>
              </a:rPr>
              <a:t>persons with substance use problems should not be treated as a separate or especially complex category of service users</a:t>
            </a:r>
            <a:r>
              <a:rPr lang="en-US" sz="2800" spc="-70" dirty="0">
                <a:solidFill>
                  <a:srgbClr val="000000"/>
                </a:solidFill>
                <a:latin typeface="Poppins Medium"/>
              </a:rPr>
              <a:t>, but as a heterogeneous group with equally diverse needs and visions of recovery like all other service users. We hope that our analysis and recommendations lead to actions that positively impact mental health care delivery for all service users, not least for persons with substance use problems. </a:t>
            </a:r>
          </a:p>
        </p:txBody>
      </p:sp>
      <p:sp>
        <p:nvSpPr>
          <p:cNvPr id="3" name="Freeform 3"/>
          <p:cNvSpPr/>
          <p:nvPr/>
        </p:nvSpPr>
        <p:spPr>
          <a:xfrm>
            <a:off x="2279329" y="2048804"/>
            <a:ext cx="1691004" cy="1504993"/>
          </a:xfrm>
          <a:custGeom>
            <a:avLst/>
            <a:gdLst/>
            <a:ahLst/>
            <a:cxnLst/>
            <a:rect l="l" t="t" r="r" b="b"/>
            <a:pathLst>
              <a:path w="1691004" h="1504993">
                <a:moveTo>
                  <a:pt x="0" y="0"/>
                </a:moveTo>
                <a:lnTo>
                  <a:pt x="1691004" y="0"/>
                </a:lnTo>
                <a:lnTo>
                  <a:pt x="1691004" y="1504993"/>
                </a:lnTo>
                <a:lnTo>
                  <a:pt x="0" y="15049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sp>
        <p:nvSpPr>
          <p:cNvPr id="4" name="TextBox 4"/>
          <p:cNvSpPr txBox="1"/>
          <p:nvPr/>
        </p:nvSpPr>
        <p:spPr>
          <a:xfrm>
            <a:off x="2777897" y="2469513"/>
            <a:ext cx="9754361" cy="711200"/>
          </a:xfrm>
          <a:prstGeom prst="rect">
            <a:avLst/>
          </a:prstGeom>
        </p:spPr>
        <p:txBody>
          <a:bodyPr lIns="0" tIns="0" rIns="0" bIns="0" rtlCol="0" anchor="t">
            <a:spAutoFit/>
          </a:bodyPr>
          <a:lstStyle/>
          <a:p>
            <a:pPr>
              <a:lnSpc>
                <a:spcPts val="5500"/>
              </a:lnSpc>
            </a:pPr>
            <a:r>
              <a:rPr lang="en-US" sz="5000" spc="-125">
                <a:solidFill>
                  <a:srgbClr val="F1A17E"/>
                </a:solidFill>
                <a:latin typeface="Poppins Bold"/>
              </a:rPr>
              <a:t>A final disclaimer...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6BDA4"/>
        </a:solidFill>
        <a:effectLst/>
      </p:bgPr>
    </p:bg>
    <p:spTree>
      <p:nvGrpSpPr>
        <p:cNvPr id="1" name=""/>
        <p:cNvGrpSpPr/>
        <p:nvPr/>
      </p:nvGrpSpPr>
      <p:grpSpPr>
        <a:xfrm>
          <a:off x="0" y="0"/>
          <a:ext cx="0" cy="0"/>
          <a:chOff x="0" y="0"/>
          <a:chExt cx="0" cy="0"/>
        </a:xfrm>
      </p:grpSpPr>
      <p:sp>
        <p:nvSpPr>
          <p:cNvPr id="2" name="Freeform 2"/>
          <p:cNvSpPr/>
          <p:nvPr/>
        </p:nvSpPr>
        <p:spPr>
          <a:xfrm>
            <a:off x="1330369" y="874796"/>
            <a:ext cx="4855221" cy="4114800"/>
          </a:xfrm>
          <a:custGeom>
            <a:avLst/>
            <a:gdLst/>
            <a:ahLst/>
            <a:cxnLst/>
            <a:rect l="l" t="t" r="r" b="b"/>
            <a:pathLst>
              <a:path w="4855221" h="4114800">
                <a:moveTo>
                  <a:pt x="0" y="0"/>
                </a:moveTo>
                <a:lnTo>
                  <a:pt x="4855221" y="0"/>
                </a:lnTo>
                <a:lnTo>
                  <a:pt x="485522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grpSp>
        <p:nvGrpSpPr>
          <p:cNvPr id="3" name="Group 3"/>
          <p:cNvGrpSpPr/>
          <p:nvPr/>
        </p:nvGrpSpPr>
        <p:grpSpPr>
          <a:xfrm>
            <a:off x="0" y="8704291"/>
            <a:ext cx="18288000" cy="1582709"/>
            <a:chOff x="0" y="0"/>
            <a:chExt cx="4816593" cy="416845"/>
          </a:xfrm>
        </p:grpSpPr>
        <p:sp>
          <p:nvSpPr>
            <p:cNvPr id="4" name="Freeform 4"/>
            <p:cNvSpPr/>
            <p:nvPr/>
          </p:nvSpPr>
          <p:spPr>
            <a:xfrm>
              <a:off x="0" y="0"/>
              <a:ext cx="4816592" cy="416845"/>
            </a:xfrm>
            <a:custGeom>
              <a:avLst/>
              <a:gdLst/>
              <a:ahLst/>
              <a:cxnLst/>
              <a:rect l="l" t="t" r="r" b="b"/>
              <a:pathLst>
                <a:path w="4816592" h="416845">
                  <a:moveTo>
                    <a:pt x="0" y="0"/>
                  </a:moveTo>
                  <a:lnTo>
                    <a:pt x="4816592" y="0"/>
                  </a:lnTo>
                  <a:lnTo>
                    <a:pt x="4816592" y="416845"/>
                  </a:lnTo>
                  <a:lnTo>
                    <a:pt x="0" y="416845"/>
                  </a:lnTo>
                  <a:close/>
                </a:path>
              </a:pathLst>
            </a:custGeom>
            <a:solidFill>
              <a:srgbClr val="FFFCF9"/>
            </a:solidFill>
          </p:spPr>
          <p:txBody>
            <a:bodyPr/>
            <a:lstStyle/>
            <a:p>
              <a:endParaRPr lang="nl-NL"/>
            </a:p>
          </p:txBody>
        </p:sp>
        <p:sp>
          <p:nvSpPr>
            <p:cNvPr id="5" name="TextBox 5"/>
            <p:cNvSpPr txBox="1"/>
            <p:nvPr/>
          </p:nvSpPr>
          <p:spPr>
            <a:xfrm>
              <a:off x="0" y="-76200"/>
              <a:ext cx="812800" cy="8890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13497837" y="9495396"/>
            <a:ext cx="2462388" cy="571351"/>
          </a:xfrm>
          <a:custGeom>
            <a:avLst/>
            <a:gdLst/>
            <a:ahLst/>
            <a:cxnLst/>
            <a:rect l="l" t="t" r="r" b="b"/>
            <a:pathLst>
              <a:path w="2462388" h="571351">
                <a:moveTo>
                  <a:pt x="0" y="0"/>
                </a:moveTo>
                <a:lnTo>
                  <a:pt x="2462387" y="0"/>
                </a:lnTo>
                <a:lnTo>
                  <a:pt x="2462387" y="571351"/>
                </a:lnTo>
                <a:lnTo>
                  <a:pt x="0" y="571351"/>
                </a:lnTo>
                <a:lnTo>
                  <a:pt x="0" y="0"/>
                </a:lnTo>
                <a:close/>
              </a:path>
            </a:pathLst>
          </a:custGeom>
          <a:blipFill>
            <a:blip r:embed="rId4"/>
            <a:stretch>
              <a:fillRect/>
            </a:stretch>
          </a:blipFill>
        </p:spPr>
        <p:txBody>
          <a:bodyPr/>
          <a:lstStyle/>
          <a:p>
            <a:endParaRPr lang="nl-NL"/>
          </a:p>
        </p:txBody>
      </p:sp>
      <p:sp>
        <p:nvSpPr>
          <p:cNvPr id="7" name="Freeform 7"/>
          <p:cNvSpPr/>
          <p:nvPr/>
        </p:nvSpPr>
        <p:spPr>
          <a:xfrm>
            <a:off x="10138619" y="8837641"/>
            <a:ext cx="1418199" cy="1229105"/>
          </a:xfrm>
          <a:custGeom>
            <a:avLst/>
            <a:gdLst/>
            <a:ahLst/>
            <a:cxnLst/>
            <a:rect l="l" t="t" r="r" b="b"/>
            <a:pathLst>
              <a:path w="1418199" h="1229105">
                <a:moveTo>
                  <a:pt x="0" y="0"/>
                </a:moveTo>
                <a:lnTo>
                  <a:pt x="1418199" y="0"/>
                </a:lnTo>
                <a:lnTo>
                  <a:pt x="1418199" y="1229106"/>
                </a:lnTo>
                <a:lnTo>
                  <a:pt x="0" y="1229106"/>
                </a:lnTo>
                <a:lnTo>
                  <a:pt x="0" y="0"/>
                </a:lnTo>
                <a:close/>
              </a:path>
            </a:pathLst>
          </a:custGeom>
          <a:blipFill>
            <a:blip r:embed="rId5"/>
            <a:stretch>
              <a:fillRect/>
            </a:stretch>
          </a:blipFill>
        </p:spPr>
        <p:txBody>
          <a:bodyPr/>
          <a:lstStyle/>
          <a:p>
            <a:endParaRPr lang="nl-NL"/>
          </a:p>
        </p:txBody>
      </p:sp>
      <p:sp>
        <p:nvSpPr>
          <p:cNvPr id="8" name="Freeform 8"/>
          <p:cNvSpPr/>
          <p:nvPr/>
        </p:nvSpPr>
        <p:spPr>
          <a:xfrm>
            <a:off x="16012894" y="8885442"/>
            <a:ext cx="2015250" cy="1810309"/>
          </a:xfrm>
          <a:custGeom>
            <a:avLst/>
            <a:gdLst/>
            <a:ahLst/>
            <a:cxnLst/>
            <a:rect l="l" t="t" r="r" b="b"/>
            <a:pathLst>
              <a:path w="2015250" h="1810309">
                <a:moveTo>
                  <a:pt x="0" y="0"/>
                </a:moveTo>
                <a:lnTo>
                  <a:pt x="2015250" y="0"/>
                </a:lnTo>
                <a:lnTo>
                  <a:pt x="2015250" y="1810309"/>
                </a:lnTo>
                <a:lnTo>
                  <a:pt x="0" y="1810309"/>
                </a:lnTo>
                <a:lnTo>
                  <a:pt x="0" y="0"/>
                </a:lnTo>
                <a:close/>
              </a:path>
            </a:pathLst>
          </a:custGeom>
          <a:blipFill>
            <a:blip r:embed="rId6"/>
            <a:stretch>
              <a:fillRect/>
            </a:stretch>
          </a:blipFill>
        </p:spPr>
        <p:txBody>
          <a:bodyPr/>
          <a:lstStyle/>
          <a:p>
            <a:endParaRPr lang="nl-NL"/>
          </a:p>
        </p:txBody>
      </p:sp>
      <p:sp>
        <p:nvSpPr>
          <p:cNvPr id="9" name="TextBox 9"/>
          <p:cNvSpPr txBox="1"/>
          <p:nvPr/>
        </p:nvSpPr>
        <p:spPr>
          <a:xfrm>
            <a:off x="3877085" y="2613301"/>
            <a:ext cx="5908162" cy="1045217"/>
          </a:xfrm>
          <a:prstGeom prst="rect">
            <a:avLst/>
          </a:prstGeom>
        </p:spPr>
        <p:txBody>
          <a:bodyPr lIns="0" tIns="0" rIns="0" bIns="0" rtlCol="0" anchor="t">
            <a:spAutoFit/>
          </a:bodyPr>
          <a:lstStyle/>
          <a:p>
            <a:pPr marL="0" lvl="0" indent="0">
              <a:lnSpc>
                <a:spcPts val="8030"/>
              </a:lnSpc>
            </a:pPr>
            <a:r>
              <a:rPr lang="en-US" sz="7300" spc="-182">
                <a:solidFill>
                  <a:srgbClr val="0000A3"/>
                </a:solidFill>
                <a:latin typeface="Poppins Bold"/>
              </a:rPr>
              <a:t>Thank you!</a:t>
            </a:r>
          </a:p>
        </p:txBody>
      </p:sp>
      <p:sp>
        <p:nvSpPr>
          <p:cNvPr id="10" name="TextBox 10"/>
          <p:cNvSpPr txBox="1"/>
          <p:nvPr/>
        </p:nvSpPr>
        <p:spPr>
          <a:xfrm>
            <a:off x="3979835" y="5133975"/>
            <a:ext cx="5892084" cy="519438"/>
          </a:xfrm>
          <a:prstGeom prst="rect">
            <a:avLst/>
          </a:prstGeom>
        </p:spPr>
        <p:txBody>
          <a:bodyPr lIns="0" tIns="0" rIns="0" bIns="0" rtlCol="0" anchor="t">
            <a:spAutoFit/>
          </a:bodyPr>
          <a:lstStyle/>
          <a:p>
            <a:pPr marL="0" lvl="0" indent="0" algn="just">
              <a:lnSpc>
                <a:spcPts val="3740"/>
              </a:lnSpc>
            </a:pPr>
            <a:r>
              <a:rPr lang="en-US" sz="3400" spc="-85">
                <a:solidFill>
                  <a:srgbClr val="FFFCF9"/>
                </a:solidFill>
                <a:latin typeface="Poppins Semi-Bold"/>
              </a:rPr>
              <a:t>Questions or suggestions?</a:t>
            </a:r>
          </a:p>
        </p:txBody>
      </p:sp>
      <p:sp>
        <p:nvSpPr>
          <p:cNvPr id="11" name="TextBox 11"/>
          <p:cNvSpPr txBox="1"/>
          <p:nvPr/>
        </p:nvSpPr>
        <p:spPr>
          <a:xfrm>
            <a:off x="4017935" y="5753933"/>
            <a:ext cx="6165080" cy="443481"/>
          </a:xfrm>
          <a:prstGeom prst="rect">
            <a:avLst/>
          </a:prstGeom>
        </p:spPr>
        <p:txBody>
          <a:bodyPr lIns="0" tIns="0" rIns="0" bIns="0" rtlCol="0" anchor="t">
            <a:spAutoFit/>
          </a:bodyPr>
          <a:lstStyle/>
          <a:p>
            <a:pPr marL="0" lvl="0" indent="0">
              <a:lnSpc>
                <a:spcPts val="3348"/>
              </a:lnSpc>
            </a:pPr>
            <a:r>
              <a:rPr lang="en-US" sz="2700" spc="-67">
                <a:solidFill>
                  <a:srgbClr val="131211"/>
                </a:solidFill>
                <a:latin typeface="Poppins"/>
              </a:rPr>
              <a:t>clara.deruysscher@ugent.be</a:t>
            </a:r>
          </a:p>
        </p:txBody>
      </p:sp>
      <p:sp>
        <p:nvSpPr>
          <p:cNvPr id="12" name="Freeform 12"/>
          <p:cNvSpPr/>
          <p:nvPr/>
        </p:nvSpPr>
        <p:spPr>
          <a:xfrm>
            <a:off x="11961170" y="9318993"/>
            <a:ext cx="1326393" cy="747754"/>
          </a:xfrm>
          <a:custGeom>
            <a:avLst/>
            <a:gdLst/>
            <a:ahLst/>
            <a:cxnLst/>
            <a:rect l="l" t="t" r="r" b="b"/>
            <a:pathLst>
              <a:path w="1326393" h="747754">
                <a:moveTo>
                  <a:pt x="0" y="0"/>
                </a:moveTo>
                <a:lnTo>
                  <a:pt x="1326393" y="0"/>
                </a:lnTo>
                <a:lnTo>
                  <a:pt x="1326393" y="747754"/>
                </a:lnTo>
                <a:lnTo>
                  <a:pt x="0" y="747754"/>
                </a:lnTo>
                <a:lnTo>
                  <a:pt x="0" y="0"/>
                </a:lnTo>
                <a:close/>
              </a:path>
            </a:pathLst>
          </a:custGeom>
          <a:blipFill>
            <a:blip r:embed="rId7"/>
            <a:stretch>
              <a:fillRect/>
            </a:stretch>
          </a:blipFill>
        </p:spPr>
        <p:txBody>
          <a:bodyPr/>
          <a:lstStyle/>
          <a:p>
            <a:endParaRPr lang="nl-NL"/>
          </a:p>
        </p:txBody>
      </p:sp>
      <p:sp>
        <p:nvSpPr>
          <p:cNvPr id="13" name="TextBox 13"/>
          <p:cNvSpPr txBox="1"/>
          <p:nvPr/>
        </p:nvSpPr>
        <p:spPr>
          <a:xfrm>
            <a:off x="4017935" y="6619933"/>
            <a:ext cx="6165080" cy="415922"/>
          </a:xfrm>
          <a:prstGeom prst="rect">
            <a:avLst/>
          </a:prstGeom>
        </p:spPr>
        <p:txBody>
          <a:bodyPr lIns="0" tIns="0" rIns="0" bIns="0" rtlCol="0" anchor="t">
            <a:spAutoFit/>
          </a:bodyPr>
          <a:lstStyle/>
          <a:p>
            <a:pPr marL="0" lvl="0" indent="0">
              <a:lnSpc>
                <a:spcPts val="3100"/>
              </a:lnSpc>
            </a:pPr>
            <a:r>
              <a:rPr lang="en-US" sz="2500" spc="-62">
                <a:solidFill>
                  <a:srgbClr val="FFFCF9"/>
                </a:solidFill>
                <a:latin typeface="Poppins"/>
              </a:rPr>
              <a:t>This study is funded by BELSPO.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66909037B0B9B4490018A94FA9B4AD8" ma:contentTypeVersion="12" ma:contentTypeDescription="Create a new document." ma:contentTypeScope="" ma:versionID="d9d723b1990d9fd7e56415749bba647b">
  <xsd:schema xmlns:xsd="http://www.w3.org/2001/XMLSchema" xmlns:xs="http://www.w3.org/2001/XMLSchema" xmlns:p="http://schemas.microsoft.com/office/2006/metadata/properties" xmlns:ns2="c119ceba-81a6-45de-9e9f-12cd90332a34" xmlns:ns3="23bfd751-1f86-488d-80ff-3fdf2d886a21" targetNamespace="http://schemas.microsoft.com/office/2006/metadata/properties" ma:root="true" ma:fieldsID="2a5fb6b62dc9958a772f5d2ddcb244a0" ns2:_="" ns3:_="">
    <xsd:import namespace="c119ceba-81a6-45de-9e9f-12cd90332a34"/>
    <xsd:import namespace="23bfd751-1f86-488d-80ff-3fdf2d886a21"/>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19ceba-81a6-45de-9e9f-12cd90332a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2ea63da-ba28-4f97-b07f-6bd52300fd56"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3bfd751-1f86-488d-80ff-3fdf2d886a21"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5ee6cd98-ea20-4ec5-97f1-2ce7f4020dbe}" ma:internalName="TaxCatchAll" ma:showField="CatchAllData" ma:web="23bfd751-1f86-488d-80ff-3fdf2d886a21">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119ceba-81a6-45de-9e9f-12cd90332a34">
      <Terms xmlns="http://schemas.microsoft.com/office/infopath/2007/PartnerControls"/>
    </lcf76f155ced4ddcb4097134ff3c332f>
    <TaxCatchAll xmlns="23bfd751-1f86-488d-80ff-3fdf2d886a21" xsi:nil="true"/>
  </documentManagement>
</p:properties>
</file>

<file path=customXml/itemProps1.xml><?xml version="1.0" encoding="utf-8"?>
<ds:datastoreItem xmlns:ds="http://schemas.openxmlformats.org/officeDocument/2006/customXml" ds:itemID="{326676C3-1E66-442C-8CFD-0AECA5861083}"/>
</file>

<file path=customXml/itemProps2.xml><?xml version="1.0" encoding="utf-8"?>
<ds:datastoreItem xmlns:ds="http://schemas.openxmlformats.org/officeDocument/2006/customXml" ds:itemID="{608AFFB1-7A5E-443E-87D3-0BEB409DC45B}"/>
</file>

<file path=customXml/itemProps3.xml><?xml version="1.0" encoding="utf-8"?>
<ds:datastoreItem xmlns:ds="http://schemas.openxmlformats.org/officeDocument/2006/customXml" ds:itemID="{E7090079-E352-42EA-A889-39D22E066504}"/>
</file>

<file path=docProps/app.xml><?xml version="1.0" encoding="utf-8"?>
<Properties xmlns="http://schemas.openxmlformats.org/officeDocument/2006/extended-properties" xmlns:vt="http://schemas.openxmlformats.org/officeDocument/2006/docPropsVTypes">
  <TotalTime>3</TotalTime>
  <Words>1057</Words>
  <Application>Microsoft Office PowerPoint</Application>
  <PresentationFormat>Aangepast</PresentationFormat>
  <Paragraphs>130</Paragraphs>
  <Slides>18</Slides>
  <Notes>0</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18</vt:i4>
      </vt:variant>
    </vt:vector>
  </HeadingPairs>
  <TitlesOfParts>
    <vt:vector size="25" baseType="lpstr">
      <vt:lpstr>Poppins Semi-Bold</vt:lpstr>
      <vt:lpstr>Poppins Medium</vt:lpstr>
      <vt:lpstr>Calibri</vt:lpstr>
      <vt:lpstr>Arial</vt:lpstr>
      <vt:lpstr>Poppins Bold</vt:lpstr>
      <vt:lpstr>Poppins</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ISLANDS IN THE STREAM</dc:title>
  <dc:creator>Clara De Ruysscher</dc:creator>
  <cp:lastModifiedBy>Clara De Ruysscher</cp:lastModifiedBy>
  <cp:revision>1</cp:revision>
  <dcterms:created xsi:type="dcterms:W3CDTF">2006-08-16T00:00:00Z</dcterms:created>
  <dcterms:modified xsi:type="dcterms:W3CDTF">2023-10-16T08:03:38Z</dcterms:modified>
  <dc:identifier>DAFw7wMv3hU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0x010100B66909037B0B9B4490018A94FA9B4AD8</vt:lpwstr>
  </property>
</Properties>
</file>